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80" r:id="rId2"/>
    <p:sldId id="327" r:id="rId3"/>
    <p:sldId id="318" r:id="rId4"/>
    <p:sldId id="319" r:id="rId5"/>
    <p:sldId id="322" r:id="rId6"/>
    <p:sldId id="305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26" r:id="rId35"/>
    <p:sldId id="324" r:id="rId36"/>
    <p:sldId id="281" r:id="rId37"/>
    <p:sldId id="302" r:id="rId38"/>
    <p:sldId id="35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0" autoAdjust="0"/>
    <p:restoredTop sz="94041" autoAdjust="0"/>
  </p:normalViewPr>
  <p:slideViewPr>
    <p:cSldViewPr snapToGrid="0">
      <p:cViewPr varScale="1">
        <p:scale>
          <a:sx n="111" d="100"/>
          <a:sy n="111" d="100"/>
        </p:scale>
        <p:origin x="484" y="5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B8459-DB34-44B7-8088-D81CF29DBC4F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FCCB6-2381-4F22-909F-1230355D8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93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Own, Send, Mine bitcoins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Public –Private Key Encryption</a:t>
            </a:r>
          </a:p>
          <a:p>
            <a:r>
              <a:rPr lang="en-US" dirty="0"/>
              <a:t>Question: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the bitcoin is transferred, How the bitcoin is flowed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Bitcoin core code analysis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BitCoin</a:t>
            </a:r>
            <a:r>
              <a:rPr lang="en-US" dirty="0"/>
              <a:t> Addresses:</a:t>
            </a:r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US" dirty="0"/>
              <a:t>Generate public / private key pair</a:t>
            </a:r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US" dirty="0"/>
              <a:t>Hash the public key </a:t>
            </a:r>
            <a:r>
              <a:rPr lang="en-US" dirty="0">
                <a:sym typeface="Wingdings" panose="05000000000000000000" pitchFamily="2" charset="2"/>
              </a:rPr>
              <a:t> Bitcoin address</a:t>
            </a:r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Guard the private key with your life 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an entire core banking platform on some form of distributed ledger technology.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thing EWF potentially will work on, for example, is a unified blockchain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blockchain represents a real breakthrough when it comes to verifying "tiny little contracts in a point-to-point realm.“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sees blockchain as a breakthrough for traceability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04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94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18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World's first decentralized Cryptocurrency</a:t>
            </a:r>
          </a:p>
          <a:p>
            <a:r>
              <a:rPr lang="EN-US" altLang="ZH-HK" dirty="0"/>
              <a:t>Invented in 2009 by Satoshi Nakamoto (</a:t>
            </a:r>
            <a:r>
              <a:rPr lang="ZH-HK" altLang="EN-US" dirty="0"/>
              <a:t>中本</a:t>
            </a:r>
            <a:r>
              <a:rPr lang="zh-CN" altLang="en-US" dirty="0"/>
              <a:t>聪</a:t>
            </a:r>
            <a:r>
              <a:rPr lang="EN-US" altLang="ZH-HK" dirty="0"/>
              <a:t>)</a:t>
            </a:r>
          </a:p>
          <a:p>
            <a:r>
              <a:rPr lang="EN-US" altLang="ZH-HK" dirty="0"/>
              <a:t>No bank or central authority</a:t>
            </a:r>
          </a:p>
          <a:p>
            <a:r>
              <a:rPr lang="EN-US" altLang="ZH-HK" dirty="0"/>
              <a:t>Distributed consensus system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transaction is done</a:t>
            </a:r>
          </a:p>
          <a:p>
            <a:r>
              <a:rPr lang="en-US" dirty="0"/>
              <a:t>How to transfer</a:t>
            </a:r>
          </a:p>
          <a:p>
            <a:pPr lvl="1"/>
            <a:r>
              <a:rPr lang="en-US" dirty="0"/>
              <a:t>RSA</a:t>
            </a:r>
          </a:p>
          <a:p>
            <a:pPr lvl="1"/>
            <a:r>
              <a:rPr lang="en-US" dirty="0"/>
              <a:t>Bitcoin cryptography</a:t>
            </a:r>
          </a:p>
          <a:p>
            <a:pPr lvl="1"/>
            <a:r>
              <a:rPr lang="en-US" dirty="0"/>
              <a:t>HASH 256</a:t>
            </a:r>
          </a:p>
          <a:p>
            <a:pPr lvl="1"/>
            <a:r>
              <a:rPr lang="en-US" dirty="0"/>
              <a:t>To understand: blockchain.info</a:t>
            </a:r>
          </a:p>
          <a:p>
            <a:pPr lvl="1"/>
            <a:r>
              <a:rPr lang="en-US" dirty="0" err="1"/>
              <a:t>Youtube</a:t>
            </a:r>
            <a:r>
              <a:rPr lang="en-US" dirty="0"/>
              <a:t>: blockchain.info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00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World's first decentralized Cryptocurrency</a:t>
            </a:r>
          </a:p>
          <a:p>
            <a:r>
              <a:rPr lang="EN-US" altLang="ZH-HK" dirty="0"/>
              <a:t>Invented in 2009 by Satoshi Nakamoto (</a:t>
            </a:r>
            <a:r>
              <a:rPr lang="ZH-HK" altLang="EN-US" dirty="0"/>
              <a:t>中本</a:t>
            </a:r>
            <a:r>
              <a:rPr lang="zh-CN" altLang="en-US" dirty="0"/>
              <a:t>聪</a:t>
            </a:r>
            <a:r>
              <a:rPr lang="EN-US" altLang="ZH-HK" dirty="0"/>
              <a:t>)</a:t>
            </a:r>
          </a:p>
          <a:p>
            <a:r>
              <a:rPr lang="EN-US" altLang="ZH-HK" dirty="0"/>
              <a:t>No bank or central authority</a:t>
            </a:r>
          </a:p>
          <a:p>
            <a:r>
              <a:rPr lang="EN-US" altLang="ZH-HK" dirty="0"/>
              <a:t>Distributed consensus system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transaction is done</a:t>
            </a:r>
          </a:p>
          <a:p>
            <a:r>
              <a:rPr lang="en-US" dirty="0"/>
              <a:t>How to transfer</a:t>
            </a:r>
          </a:p>
          <a:p>
            <a:pPr lvl="1"/>
            <a:r>
              <a:rPr lang="en-US" dirty="0"/>
              <a:t>RSA</a:t>
            </a:r>
          </a:p>
          <a:p>
            <a:pPr lvl="1"/>
            <a:r>
              <a:rPr lang="en-US" dirty="0"/>
              <a:t>Bitcoin cryptography</a:t>
            </a:r>
          </a:p>
          <a:p>
            <a:pPr lvl="1"/>
            <a:r>
              <a:rPr lang="en-US" dirty="0"/>
              <a:t>HASH 256</a:t>
            </a:r>
          </a:p>
          <a:p>
            <a:pPr lvl="1"/>
            <a:r>
              <a:rPr lang="en-US" dirty="0"/>
              <a:t>To understand: blockchain.info</a:t>
            </a:r>
          </a:p>
          <a:p>
            <a:pPr lvl="1"/>
            <a:r>
              <a:rPr lang="en-US" dirty="0" err="1"/>
              <a:t>Youtube</a:t>
            </a:r>
            <a:r>
              <a:rPr lang="en-US" dirty="0"/>
              <a:t>: blockchain.info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77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 chain </a:t>
            </a:r>
          </a:p>
          <a:p>
            <a:pPr lvl="1"/>
            <a:r>
              <a:rPr lang="en-US" dirty="0"/>
              <a:t>prevents the double spend attack </a:t>
            </a:r>
          </a:p>
          <a:p>
            <a:pPr lvl="2"/>
            <a:r>
              <a:rPr lang="en-US" dirty="0"/>
              <a:t>by giving other nodes the power to verify that transaction inputs were not already spent somewhere else.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43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?? How the process pay 1.2, 2.5, 3.4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73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92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猪肉也用区块链技术：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http://www.sohu.com/a/121532565_236263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51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Blockchain can transparently track the provenance of goods as they are passed from one organization to the next, building awareness and trust.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supports an open source project called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Hyperledger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biggest philosophical o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obstacles is trust: Companies must get comfortable with the idea that their supply chain data won’t "live" in a central location. </a:t>
            </a:r>
          </a:p>
          <a:p>
            <a:r>
              <a:rPr lang="zh-CN" altLang="en-US" dirty="0"/>
              <a:t>终于把区块链的技术与应用讲清楚了</a:t>
            </a:r>
            <a:r>
              <a:rPr lang="en-US" altLang="zh-CN" dirty="0"/>
              <a:t>: http://www.sohu.com/a/115881554_481636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95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C6C9-F88A-4A1A-8FB0-07A130189CC8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3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CE6F3-128A-4A7E-948E-31AC50BA5F60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49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803D-58A6-4B2B-AD8D-C3D6CC66E6EB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9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805" y="335630"/>
            <a:ext cx="11818375" cy="667262"/>
          </a:xfrm>
        </p:spPr>
        <p:txBody>
          <a:bodyPr/>
          <a:lstStyle>
            <a:lvl1pPr>
              <a:defRPr b="1" baseline="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4"/>
            <a:ext cx="11818375" cy="50265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BD8FA-81DB-4BAD-B3C3-CA109C80A853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6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7022-96DB-48F2-B3FB-BE06C53B7BA1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2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462" y="365125"/>
            <a:ext cx="11671396" cy="618101"/>
          </a:xfrm>
        </p:spPr>
        <p:txBody>
          <a:bodyPr/>
          <a:lstStyle>
            <a:lvl1pPr>
              <a:defRPr b="1" baseline="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463" y="1120877"/>
            <a:ext cx="5725338" cy="50560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20877"/>
            <a:ext cx="5793658" cy="50560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27BA-B0B3-403B-BCD6-8B8E73844757}" type="datetime1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9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35F9-5498-4A6F-8B26-24AF253CCFB1}" type="datetime1">
              <a:rPr lang="en-US" smtClean="0"/>
              <a:t>6/7/2017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8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DE6C-3CCC-462F-8C19-C9BE5AF82050}" type="datetime1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1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9B72E-B071-4894-9AE8-77A99437A194}" type="datetime1">
              <a:rPr lang="en-US" smtClean="0"/>
              <a:t>6/7/2017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02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C85DF-04F6-4067-9D57-5BD634B76237}" type="datetime1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2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CF38-5737-4019-A5EB-32F20C60B120}" type="datetime1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4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3BB5B-EB4F-4885-9330-962C885E153D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5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blockchain.info/charts/hash-rate?timespan=a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ckchain.info/charts/total-bitcoin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image" Target="../media/image36.emf"/><Relationship Id="rId18" Type="http://schemas.openxmlformats.org/officeDocument/2006/relationships/image" Target="../media/image41.emf"/><Relationship Id="rId3" Type="http://schemas.openxmlformats.org/officeDocument/2006/relationships/image" Target="../media/image21.png"/><Relationship Id="rId7" Type="http://schemas.openxmlformats.org/officeDocument/2006/relationships/image" Target="../media/image30.emf"/><Relationship Id="rId12" Type="http://schemas.openxmlformats.org/officeDocument/2006/relationships/image" Target="../media/image35.emf"/><Relationship Id="rId17" Type="http://schemas.openxmlformats.org/officeDocument/2006/relationships/image" Target="../media/image40.emf"/><Relationship Id="rId2" Type="http://schemas.openxmlformats.org/officeDocument/2006/relationships/image" Target="../media/image27.emf"/><Relationship Id="rId16" Type="http://schemas.openxmlformats.org/officeDocument/2006/relationships/image" Target="../media/image39.emf"/><Relationship Id="rId20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11" Type="http://schemas.openxmlformats.org/officeDocument/2006/relationships/image" Target="../media/image34.emf"/><Relationship Id="rId5" Type="http://schemas.openxmlformats.org/officeDocument/2006/relationships/image" Target="../media/image28.emf"/><Relationship Id="rId15" Type="http://schemas.openxmlformats.org/officeDocument/2006/relationships/image" Target="../media/image38.emf"/><Relationship Id="rId10" Type="http://schemas.openxmlformats.org/officeDocument/2006/relationships/image" Target="../media/image33.emf"/><Relationship Id="rId19" Type="http://schemas.openxmlformats.org/officeDocument/2006/relationships/image" Target="../media/image42.emf"/><Relationship Id="rId4" Type="http://schemas.openxmlformats.org/officeDocument/2006/relationships/image" Target="../media/image22.png"/><Relationship Id="rId9" Type="http://schemas.openxmlformats.org/officeDocument/2006/relationships/image" Target="../media/image32.emf"/><Relationship Id="rId1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blockchain.info/charts/total-bitcoin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ow_01_Cryptographic_Basics.pptx" TargetMode="External"/><Relationship Id="rId4" Type="http://schemas.openxmlformats.org/officeDocument/2006/relationships/image" Target="../media/image5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ow_09_BlockChain_with_Tnx.pptx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ow_09_BlockChain_with_Tnx.pptx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yhjw.com/gold/20170527-27378.html" TargetMode="External"/><Relationship Id="rId13" Type="http://schemas.openxmlformats.org/officeDocument/2006/relationships/slide" Target="slide6.xml"/><Relationship Id="rId3" Type="http://schemas.openxmlformats.org/officeDocument/2006/relationships/hyperlink" Target="https://en.wikipedia.org/wiki/Legality_of_bitcoin_by_country_or_territory" TargetMode="External"/><Relationship Id="rId7" Type="http://schemas.openxmlformats.org/officeDocument/2006/relationships/hyperlink" Target="http://mt.sohu.com/business/d20170205/125520800_607350.shtml" TargetMode="External"/><Relationship Id="rId12" Type="http://schemas.openxmlformats.org/officeDocument/2006/relationships/hyperlink" Target="http://forex.cngold.com.cn/20170605d1710n153218862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tech.sina.com.cn/i/2017-06-03/doc-ifyfuzny2852497.shtml" TargetMode="External"/><Relationship Id="rId11" Type="http://schemas.openxmlformats.org/officeDocument/2006/relationships/hyperlink" Target="http://finance.sina.com.cn/china/jrxw/2017-06-05/doc-ifyfuvpm7397431.shtml" TargetMode="External"/><Relationship Id="rId5" Type="http://schemas.openxmlformats.org/officeDocument/2006/relationships/hyperlink" Target="http://tech.sina.com.cn/roll/2017-06-04/doc-ifyfuzym7883904.shtml" TargetMode="External"/><Relationship Id="rId10" Type="http://schemas.openxmlformats.org/officeDocument/2006/relationships/hyperlink" Target="http://tech.sina.com.cn/i/2017-05-26/doc-ifyfqqyh8450336.shtml?cre=techpagepc&amp;mod=f&amp;loc=2&amp;r=9&amp;doct=0&amp;rfunc=86" TargetMode="External"/><Relationship Id="rId4" Type="http://schemas.openxmlformats.org/officeDocument/2006/relationships/hyperlink" Target="http://www.sohu.com/a/138027335_325319" TargetMode="External"/><Relationship Id="rId9" Type="http://schemas.openxmlformats.org/officeDocument/2006/relationships/hyperlink" Target="http://tech.sina.com.cn/roll/2017-05-21/doc-ifyfkkmc9915818.s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eenbiz.com/article/why-ibm-sees-blockchain-breakthrough-traceabilit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chinaz.com/news/2017/0602/715148.s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-archive.bitgo.com/the-challenges-of-block-chain-indexing/" TargetMode="External"/><Relationship Id="rId7" Type="http://schemas.openxmlformats.org/officeDocument/2006/relationships/slide" Target="slide6.xml"/><Relationship Id="rId2" Type="http://schemas.openxmlformats.org/officeDocument/2006/relationships/hyperlink" Target="http://www.coindesk.com/information/how-do-bitcoin-transactions-wor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reenbiz.com/article/why-ibm-sees-blockchain-breakthrough-traceability" TargetMode="External"/><Relationship Id="rId5" Type="http://schemas.openxmlformats.org/officeDocument/2006/relationships/hyperlink" Target="https://www.allaboutcircuits.com/news/iota-a-cryptoplatform-for-securing-transactions-on-the-iot/" TargetMode="External"/><Relationship Id="rId4" Type="http://schemas.openxmlformats.org/officeDocument/2006/relationships/hyperlink" Target="https://chrispeterjackson.wordpress.com/2015/08/09/blockchain-platform-evolution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2.emf"/><Relationship Id="rId18" Type="http://schemas.openxmlformats.org/officeDocument/2006/relationships/image" Target="../media/image37.emf"/><Relationship Id="rId3" Type="http://schemas.openxmlformats.org/officeDocument/2006/relationships/image" Target="../media/image46.png"/><Relationship Id="rId21" Type="http://schemas.openxmlformats.org/officeDocument/2006/relationships/image" Target="../media/image40.emf"/><Relationship Id="rId7" Type="http://schemas.openxmlformats.org/officeDocument/2006/relationships/image" Target="../media/image15.emf"/><Relationship Id="rId12" Type="http://schemas.openxmlformats.org/officeDocument/2006/relationships/image" Target="../media/image31.emf"/><Relationship Id="rId17" Type="http://schemas.openxmlformats.org/officeDocument/2006/relationships/image" Target="../media/image36.emf"/><Relationship Id="rId2" Type="http://schemas.openxmlformats.org/officeDocument/2006/relationships/image" Target="../media/image45.png"/><Relationship Id="rId16" Type="http://schemas.openxmlformats.org/officeDocument/2006/relationships/image" Target="../media/image35.emf"/><Relationship Id="rId20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30.emf"/><Relationship Id="rId5" Type="http://schemas.openxmlformats.org/officeDocument/2006/relationships/image" Target="../media/image13.emf"/><Relationship Id="rId15" Type="http://schemas.openxmlformats.org/officeDocument/2006/relationships/image" Target="../media/image34.emf"/><Relationship Id="rId10" Type="http://schemas.openxmlformats.org/officeDocument/2006/relationships/image" Target="../media/image29.emf"/><Relationship Id="rId19" Type="http://schemas.openxmlformats.org/officeDocument/2006/relationships/image" Target="../media/image38.emf"/><Relationship Id="rId4" Type="http://schemas.openxmlformats.org/officeDocument/2006/relationships/image" Target="../media/image12.emf"/><Relationship Id="rId9" Type="http://schemas.openxmlformats.org/officeDocument/2006/relationships/image" Target="../media/image28.emf"/><Relationship Id="rId14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6.emf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5.emf"/><Relationship Id="rId3" Type="http://schemas.openxmlformats.org/officeDocument/2006/relationships/image" Target="../media/image6.emf"/><Relationship Id="rId7" Type="http://schemas.openxmlformats.org/officeDocument/2006/relationships/slide" Target="slide6.xml"/><Relationship Id="rId12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11" Type="http://schemas.openxmlformats.org/officeDocument/2006/relationships/image" Target="../media/image13.emf"/><Relationship Id="rId5" Type="http://schemas.openxmlformats.org/officeDocument/2006/relationships/image" Target="../media/image8.emf"/><Relationship Id="rId10" Type="http://schemas.openxmlformats.org/officeDocument/2006/relationships/image" Target="../media/image12.emf"/><Relationship Id="rId4" Type="http://schemas.openxmlformats.org/officeDocument/2006/relationships/image" Target="../media/image7.emf"/><Relationship Id="rId9" Type="http://schemas.openxmlformats.org/officeDocument/2006/relationships/image" Target="../media/image11.png"/><Relationship Id="rId1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blockchain.info/block-height/469292" TargetMode="External"/><Relationship Id="rId13" Type="http://schemas.openxmlformats.org/officeDocument/2006/relationships/image" Target="../media/image15.emf"/><Relationship Id="rId3" Type="http://schemas.openxmlformats.org/officeDocument/2006/relationships/hyperlink" Target="How_02_Mining_blocks_blockchain.pptx" TargetMode="External"/><Relationship Id="rId7" Type="http://schemas.openxmlformats.org/officeDocument/2006/relationships/hyperlink" Target="blockchain.info" TargetMode="External"/><Relationship Id="rId12" Type="http://schemas.openxmlformats.org/officeDocument/2006/relationships/image" Target="../media/image14.emf"/><Relationship Id="rId2" Type="http://schemas.openxmlformats.org/officeDocument/2006/relationships/hyperlink" Target="How_01_Cryptographic_Basics.pptx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lockchain.info/tx/bc4623d0f9b3d3cbf37bfd27e05a6ea826a06ec9a4d8dcbf703e140039ddf008" TargetMode="External"/><Relationship Id="rId11" Type="http://schemas.openxmlformats.org/officeDocument/2006/relationships/image" Target="../media/image13.emf"/><Relationship Id="rId5" Type="http://schemas.openxmlformats.org/officeDocument/2006/relationships/hyperlink" Target="How_04_blockchain_applications.pptx" TargetMode="External"/><Relationship Id="rId10" Type="http://schemas.openxmlformats.org/officeDocument/2006/relationships/image" Target="../media/image12.emf"/><Relationship Id="rId4" Type="http://schemas.openxmlformats.org/officeDocument/2006/relationships/slide" Target="slide6.xml"/><Relationship Id="rId9" Type="http://schemas.openxmlformats.org/officeDocument/2006/relationships/hyperlink" Target="https://blockchain.info/tree/256915156" TargetMode="External"/><Relationship Id="rId1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3004" y="1020970"/>
            <a:ext cx="9144000" cy="2046722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区块链应用及</a:t>
            </a:r>
            <a:br>
              <a:rPr lang="en-US" altLang="zh-CN" b="1" dirty="0"/>
            </a:br>
            <a:r>
              <a:rPr lang="zh-CN" altLang="en-US" b="1" dirty="0">
                <a:latin typeface="+mn-ea"/>
                <a:ea typeface="+mn-ea"/>
              </a:rPr>
              <a:t>物联网</a:t>
            </a:r>
            <a:endParaRPr lang="en-US" b="1" dirty="0">
              <a:latin typeface="+mn-ea"/>
              <a:ea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4376" y="5456903"/>
            <a:ext cx="9144000" cy="1031764"/>
          </a:xfrm>
        </p:spPr>
        <p:txBody>
          <a:bodyPr>
            <a:normAutofit/>
          </a:bodyPr>
          <a:lstStyle/>
          <a:p>
            <a:r>
              <a:rPr lang="en-US" sz="3200" dirty="0"/>
              <a:t>Andy Wu (</a:t>
            </a:r>
            <a:r>
              <a:rPr lang="zh-CN" altLang="en-US" sz="3200" dirty="0"/>
              <a:t>吴增</a:t>
            </a:r>
            <a:r>
              <a:rPr lang="zh-CN" altLang="en-US" sz="3200"/>
              <a:t>德）</a:t>
            </a:r>
            <a:endParaRPr lang="en-US" altLang="zh-CN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E3F1F-8FF2-4C4C-9977-3E9D8B678CE2}"/>
              </a:ext>
            </a:extLst>
          </p:cNvPr>
          <p:cNvSpPr/>
          <p:nvPr/>
        </p:nvSpPr>
        <p:spPr>
          <a:xfrm>
            <a:off x="0" y="6488668"/>
            <a:ext cx="1081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 action="ppaction://hlinksldjump"/>
              </a:rPr>
              <a:t>Index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6165AF-4101-4C94-8479-9BE26DEC787D}"/>
              </a:ext>
            </a:extLst>
          </p:cNvPr>
          <p:cNvSpPr/>
          <p:nvPr/>
        </p:nvSpPr>
        <p:spPr>
          <a:xfrm>
            <a:off x="7776626" y="2696286"/>
            <a:ext cx="41803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</a:rPr>
              <a:t>区块链之第一期：</a:t>
            </a:r>
            <a:br>
              <a:rPr lang="en-US" altLang="zh-CN" sz="3200" b="1" dirty="0">
                <a:solidFill>
                  <a:srgbClr val="FF0000"/>
                </a:solidFill>
              </a:rPr>
            </a:br>
            <a:r>
              <a:rPr lang="zh-CN" altLang="en-US" sz="3200" b="1" dirty="0">
                <a:solidFill>
                  <a:srgbClr val="FF0000"/>
                </a:solidFill>
              </a:rPr>
              <a:t>比特币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903739-256B-42C0-A562-1A5BFB1BA386}"/>
              </a:ext>
            </a:extLst>
          </p:cNvPr>
          <p:cNvSpPr txBox="1">
            <a:spLocks/>
          </p:cNvSpPr>
          <p:nvPr/>
        </p:nvSpPr>
        <p:spPr>
          <a:xfrm>
            <a:off x="3082838" y="4006312"/>
            <a:ext cx="6300066" cy="47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持有、支付、挖掘比特币原理及协议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3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Cryptographic Basics - 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4"/>
            <a:ext cx="11818375" cy="53109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3600" b="1" dirty="0"/>
              <a:t>Nonce</a:t>
            </a:r>
            <a:r>
              <a:rPr lang="en-US" altLang="en-US" sz="3600" dirty="0"/>
              <a:t>: A large (&gt;128 bit) random number. No two </a:t>
            </a:r>
            <a:r>
              <a:rPr lang="en-US" altLang="en-US" sz="3600" dirty="0" err="1"/>
              <a:t>nonces</a:t>
            </a:r>
            <a:r>
              <a:rPr lang="en-US" altLang="en-US" sz="3600" dirty="0"/>
              <a:t> are equal</a:t>
            </a:r>
          </a:p>
          <a:p>
            <a:r>
              <a:rPr lang="en-US" altLang="en-US" sz="3600" dirty="0"/>
              <a:t>Cryptographic </a:t>
            </a:r>
            <a:r>
              <a:rPr lang="en-US" altLang="en-US" sz="3600" b="1" dirty="0"/>
              <a:t>Hash</a:t>
            </a:r>
          </a:p>
          <a:p>
            <a:endParaRPr lang="en-US" altLang="en-US" sz="3600" b="1" dirty="0"/>
          </a:p>
          <a:p>
            <a:endParaRPr lang="en-US" altLang="en-US" sz="3600" b="1" dirty="0"/>
          </a:p>
          <a:p>
            <a:endParaRPr lang="en-US" altLang="en-US" sz="3600" b="1" dirty="0"/>
          </a:p>
          <a:p>
            <a:pPr marL="0" indent="0">
              <a:buNone/>
            </a:pPr>
            <a:endParaRPr lang="en-US" altLang="en-US" sz="3600" b="1" dirty="0"/>
          </a:p>
          <a:p>
            <a:r>
              <a:rPr lang="en-US" altLang="en-US" sz="3600" dirty="0"/>
              <a:t>Not two inputs produce the same output hash!</a:t>
            </a:r>
          </a:p>
          <a:p>
            <a:pPr lvl="1"/>
            <a:r>
              <a:rPr lang="en-US" altLang="en-US" sz="3200" dirty="0"/>
              <a:t>If you know the input, you can easily compute the hash</a:t>
            </a:r>
          </a:p>
          <a:p>
            <a:pPr lvl="1"/>
            <a:r>
              <a:rPr lang="en-US" altLang="en-US" sz="3200" dirty="0"/>
              <a:t>You cannot find ANY input that produces a particular hash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956527" y="2997133"/>
            <a:ext cx="7418116" cy="1168539"/>
            <a:chOff x="1956527" y="2997133"/>
            <a:chExt cx="7418116" cy="1168539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1956527" y="3166585"/>
              <a:ext cx="2526156" cy="830997"/>
            </a:xfrm>
            <a:prstGeom prst="rect">
              <a:avLst/>
            </a:prstGeom>
            <a:solidFill>
              <a:srgbClr val="00CCFF"/>
            </a:solidFill>
            <a:ln w="38100" algn="ctr">
              <a:solidFill>
                <a:schemeClr val="accent2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schemeClr val="tx1"/>
                  </a:solidFill>
                </a:rPr>
                <a:t>Input Data Bits, large number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926810" y="3166583"/>
              <a:ext cx="1447833" cy="830997"/>
            </a:xfrm>
            <a:prstGeom prst="rect">
              <a:avLst/>
            </a:prstGeom>
            <a:solidFill>
              <a:srgbClr val="66FF33"/>
            </a:solidFill>
            <a:ln w="19050" algn="ctr">
              <a:solidFill>
                <a:srgbClr val="993300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wrap="none"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chemeClr val="tx1"/>
                  </a:solidFill>
                </a:rPr>
                <a:t>256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chemeClr val="tx1"/>
                  </a:solidFill>
                </a:rPr>
                <a:t> bit hash</a:t>
              </a: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146248" y="2997133"/>
              <a:ext cx="2083266" cy="1168539"/>
            </a:xfrm>
            <a:prstGeom prst="ellipse">
              <a:avLst/>
            </a:prstGeom>
            <a:noFill/>
            <a:ln w="38100" algn="ctr">
              <a:solidFill>
                <a:srgbClr val="292929"/>
              </a:solidFill>
              <a:round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chemeClr val="tx1"/>
                  </a:solidFill>
                </a:rPr>
                <a:t>Hash </a:t>
              </a:r>
              <a:br>
                <a:rPr lang="en-US" altLang="en-US" sz="2400" b="1" dirty="0">
                  <a:solidFill>
                    <a:schemeClr val="tx1"/>
                  </a:solidFill>
                </a:rPr>
              </a:br>
              <a:r>
                <a:rPr lang="en-US" altLang="en-US" sz="2400" b="1" dirty="0">
                  <a:solidFill>
                    <a:schemeClr val="tx1"/>
                  </a:solidFill>
                </a:rPr>
                <a:t>Function</a:t>
              </a: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4464242" y="3574946"/>
              <a:ext cx="654929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2400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7267186" y="3586014"/>
              <a:ext cx="654929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721338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2DE4A-9BDD-4EDC-B9F6-A8BDD139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Cryptographic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9BF34-5BEA-43F3-8BD4-1F1EC7DFA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Asymmetric encryption</a:t>
            </a:r>
          </a:p>
          <a:p>
            <a:r>
              <a:rPr lang="en-US" dirty="0"/>
              <a:t>Large Numbers</a:t>
            </a:r>
          </a:p>
          <a:p>
            <a:r>
              <a:rPr lang="en-US" dirty="0"/>
              <a:t>Hash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46067-A1B0-478F-A809-D7209785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73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3F9AF90-C1B4-4A30-AA47-48FA917B3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14" y="1811746"/>
            <a:ext cx="6256142" cy="4791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ABEBB3-6054-4D49-9902-6DCBE6A5F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A8F7E-C7BF-4BD8-AB97-E6CFA7272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310" y="1150374"/>
            <a:ext cx="2482641" cy="1880693"/>
          </a:xfrm>
        </p:spPr>
        <p:txBody>
          <a:bodyPr/>
          <a:lstStyle/>
          <a:p>
            <a:r>
              <a:rPr lang="en-US" dirty="0"/>
              <a:t>CPU</a:t>
            </a:r>
          </a:p>
          <a:p>
            <a:r>
              <a:rPr lang="en-US" dirty="0"/>
              <a:t>GPU</a:t>
            </a:r>
          </a:p>
          <a:p>
            <a:r>
              <a:rPr lang="en-US" dirty="0"/>
              <a:t>ASIC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50FFA16-CEF2-4C19-9833-B517A3C291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816" y="1811746"/>
            <a:ext cx="4643184" cy="34823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5BEE11-D25A-4CCD-9948-AE6348EA59F7}"/>
              </a:ext>
            </a:extLst>
          </p:cNvPr>
          <p:cNvSpPr/>
          <p:nvPr/>
        </p:nvSpPr>
        <p:spPr>
          <a:xfrm>
            <a:off x="1962482" y="4372266"/>
            <a:ext cx="14749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2"/>
              </a:rPr>
              <a:t>Links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2F0C6-5543-4EAF-897F-76F5FCC63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488" y="71781"/>
            <a:ext cx="3008488" cy="231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50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Destiny">
            <a:extLst/>
          </p:cNvPr>
          <p:cNvGrpSpPr/>
          <p:nvPr/>
        </p:nvGrpSpPr>
        <p:grpSpPr>
          <a:xfrm>
            <a:off x="3319443" y="92674"/>
            <a:ext cx="4187332" cy="1587435"/>
            <a:chOff x="6095195" y="3605961"/>
            <a:chExt cx="5851060" cy="2534847"/>
          </a:xfrm>
        </p:grpSpPr>
        <p:grpSp>
          <p:nvGrpSpPr>
            <p:cNvPr id="51" name="Group 50">
              <a:extLst/>
            </p:cNvPr>
            <p:cNvGrpSpPr/>
            <p:nvPr/>
          </p:nvGrpSpPr>
          <p:grpSpPr>
            <a:xfrm>
              <a:off x="6095195" y="3605961"/>
              <a:ext cx="5401208" cy="2133753"/>
              <a:chOff x="6108965" y="3605961"/>
              <a:chExt cx="5862351" cy="2149489"/>
            </a:xfrm>
          </p:grpSpPr>
          <p:pic>
            <p:nvPicPr>
              <p:cNvPr id="54" name="Picture 1">
                <a:extLst/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8965" y="3729716"/>
                <a:ext cx="5862351" cy="20257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55" name="Picture 54">
                <a:extLst/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002780" y="3605961"/>
                <a:ext cx="488259" cy="560594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/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11380962" y="5055820"/>
                <a:ext cx="488259" cy="560594"/>
              </a:xfrm>
              <a:prstGeom prst="rect">
                <a:avLst/>
              </a:prstGeom>
            </p:spPr>
          </p:pic>
        </p:grpSp>
        <p:pic>
          <p:nvPicPr>
            <p:cNvPr id="52" name="Picture 51">
              <a:extLst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1496403" y="3884206"/>
              <a:ext cx="449852" cy="556490"/>
            </a:xfrm>
            <a:prstGeom prst="rect">
              <a:avLst/>
            </a:prstGeom>
          </p:spPr>
        </p:pic>
        <p:pic>
          <p:nvPicPr>
            <p:cNvPr id="53" name="Picture 52">
              <a:extLst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9690257" y="5584318"/>
              <a:ext cx="449852" cy="55649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13</a:t>
            </a:fld>
            <a:endParaRPr lang="en-US"/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05" y="1774791"/>
            <a:ext cx="7346398" cy="4916289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75" y="4026786"/>
            <a:ext cx="720080" cy="5625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962" y="3385499"/>
            <a:ext cx="632074" cy="529739"/>
          </a:xfrm>
          <a:prstGeom prst="rect">
            <a:avLst/>
          </a:prstGeom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73" y="4179520"/>
            <a:ext cx="518972" cy="532143"/>
          </a:xfrm>
          <a:prstGeom prst="rect">
            <a:avLst/>
          </a:prstGeom>
        </p:spPr>
      </p:pic>
      <p:pic>
        <p:nvPicPr>
          <p:cNvPr id="10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747" y="4722326"/>
            <a:ext cx="518972" cy="532143"/>
          </a:xfrm>
          <a:prstGeom prst="rect">
            <a:avLst/>
          </a:prstGeom>
        </p:spPr>
      </p:pic>
      <p:cxnSp>
        <p:nvCxnSpPr>
          <p:cNvPr id="11" name="直接箭头连接符 11"/>
          <p:cNvCxnSpPr/>
          <p:nvPr/>
        </p:nvCxnSpPr>
        <p:spPr bwMode="auto">
          <a:xfrm flipH="1">
            <a:off x="3189962" y="4445591"/>
            <a:ext cx="316037" cy="26607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接箭头连接符 13"/>
          <p:cNvCxnSpPr/>
          <p:nvPr/>
        </p:nvCxnSpPr>
        <p:spPr bwMode="auto">
          <a:xfrm flipH="1" flipV="1">
            <a:off x="2671371" y="3273951"/>
            <a:ext cx="648072" cy="7528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直接箭头连接符 15"/>
          <p:cNvCxnSpPr/>
          <p:nvPr/>
        </p:nvCxnSpPr>
        <p:spPr bwMode="auto">
          <a:xfrm flipV="1">
            <a:off x="3967515" y="2946665"/>
            <a:ext cx="288032" cy="70370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直接箭头连接符 17"/>
          <p:cNvCxnSpPr/>
          <p:nvPr/>
        </p:nvCxnSpPr>
        <p:spPr bwMode="auto">
          <a:xfrm>
            <a:off x="4448323" y="4308067"/>
            <a:ext cx="671320" cy="13752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直接箭头连接符 20"/>
          <p:cNvCxnSpPr/>
          <p:nvPr/>
        </p:nvCxnSpPr>
        <p:spPr bwMode="auto">
          <a:xfrm flipV="1">
            <a:off x="5592993" y="3437165"/>
            <a:ext cx="360040" cy="70370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直接箭头连接符 22"/>
          <p:cNvCxnSpPr/>
          <p:nvPr/>
        </p:nvCxnSpPr>
        <p:spPr bwMode="auto">
          <a:xfrm>
            <a:off x="5437353" y="4722326"/>
            <a:ext cx="402370" cy="64369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接箭头连接符 24"/>
          <p:cNvCxnSpPr/>
          <p:nvPr/>
        </p:nvCxnSpPr>
        <p:spPr bwMode="auto">
          <a:xfrm>
            <a:off x="6315233" y="3388575"/>
            <a:ext cx="202240" cy="40044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8" name="图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993" y="3250848"/>
            <a:ext cx="518972" cy="532143"/>
          </a:xfrm>
          <a:prstGeom prst="rect">
            <a:avLst/>
          </a:prstGeom>
        </p:spPr>
      </p:pic>
      <p:cxnSp>
        <p:nvCxnSpPr>
          <p:cNvPr id="19" name="直接箭头连接符 27"/>
          <p:cNvCxnSpPr/>
          <p:nvPr/>
        </p:nvCxnSpPr>
        <p:spPr bwMode="auto">
          <a:xfrm flipH="1">
            <a:off x="4687595" y="4738659"/>
            <a:ext cx="656585" cy="73890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接箭头连接符 30"/>
          <p:cNvCxnSpPr/>
          <p:nvPr/>
        </p:nvCxnSpPr>
        <p:spPr bwMode="auto">
          <a:xfrm flipH="1">
            <a:off x="2278542" y="4875668"/>
            <a:ext cx="631205" cy="60189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直接箭头连接符 32"/>
          <p:cNvCxnSpPr/>
          <p:nvPr/>
        </p:nvCxnSpPr>
        <p:spPr bwMode="auto">
          <a:xfrm flipH="1" flipV="1">
            <a:off x="1447235" y="5176616"/>
            <a:ext cx="631206" cy="43434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直接箭头连接符 34"/>
          <p:cNvCxnSpPr/>
          <p:nvPr/>
        </p:nvCxnSpPr>
        <p:spPr bwMode="auto">
          <a:xfrm flipV="1">
            <a:off x="1600439" y="4152804"/>
            <a:ext cx="162399" cy="54589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立方体 37"/>
          <p:cNvSpPr/>
          <p:nvPr/>
        </p:nvSpPr>
        <p:spPr bwMode="auto">
          <a:xfrm>
            <a:off x="693337" y="2047547"/>
            <a:ext cx="353690" cy="288645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itchFamily="2" charset="-122"/>
            </a:endParaRPr>
          </a:p>
        </p:txBody>
      </p:sp>
      <p:sp>
        <p:nvSpPr>
          <p:cNvPr id="24" name="立方体 38"/>
          <p:cNvSpPr/>
          <p:nvPr/>
        </p:nvSpPr>
        <p:spPr bwMode="auto">
          <a:xfrm>
            <a:off x="1301920" y="2047547"/>
            <a:ext cx="353690" cy="288645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itchFamily="2" charset="-122"/>
            </a:endParaRPr>
          </a:p>
        </p:txBody>
      </p:sp>
      <p:cxnSp>
        <p:nvCxnSpPr>
          <p:cNvPr id="25" name="直接箭头连接符 39"/>
          <p:cNvCxnSpPr>
            <a:stCxn id="24" idx="2"/>
            <a:endCxn id="23" idx="4"/>
          </p:cNvCxnSpPr>
          <p:nvPr/>
        </p:nvCxnSpPr>
        <p:spPr bwMode="auto">
          <a:xfrm flipH="1">
            <a:off x="974866" y="2227950"/>
            <a:ext cx="32705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立方体 40"/>
          <p:cNvSpPr/>
          <p:nvPr/>
        </p:nvSpPr>
        <p:spPr bwMode="auto">
          <a:xfrm>
            <a:off x="1941158" y="2045785"/>
            <a:ext cx="353690" cy="288645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itchFamily="2" charset="-122"/>
            </a:endParaRPr>
          </a:p>
        </p:txBody>
      </p:sp>
      <p:sp>
        <p:nvSpPr>
          <p:cNvPr id="27" name="立方体 41"/>
          <p:cNvSpPr/>
          <p:nvPr/>
        </p:nvSpPr>
        <p:spPr bwMode="auto">
          <a:xfrm>
            <a:off x="2549741" y="2045785"/>
            <a:ext cx="353690" cy="288645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itchFamily="2" charset="-122"/>
            </a:endParaRPr>
          </a:p>
        </p:txBody>
      </p:sp>
      <p:cxnSp>
        <p:nvCxnSpPr>
          <p:cNvPr id="28" name="直接箭头连接符 42"/>
          <p:cNvCxnSpPr>
            <a:stCxn id="27" idx="2"/>
            <a:endCxn id="26" idx="4"/>
          </p:cNvCxnSpPr>
          <p:nvPr/>
        </p:nvCxnSpPr>
        <p:spPr bwMode="auto">
          <a:xfrm flipH="1">
            <a:off x="2222687" y="2226188"/>
            <a:ext cx="32705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立方体 43"/>
          <p:cNvSpPr/>
          <p:nvPr/>
        </p:nvSpPr>
        <p:spPr bwMode="auto">
          <a:xfrm>
            <a:off x="3230850" y="2045785"/>
            <a:ext cx="353690" cy="288645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itchFamily="2" charset="-122"/>
            </a:endParaRPr>
          </a:p>
        </p:txBody>
      </p:sp>
      <p:sp>
        <p:nvSpPr>
          <p:cNvPr id="30" name="立方体 44"/>
          <p:cNvSpPr/>
          <p:nvPr/>
        </p:nvSpPr>
        <p:spPr bwMode="auto">
          <a:xfrm>
            <a:off x="3839433" y="2045785"/>
            <a:ext cx="353690" cy="288645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itchFamily="2" charset="-122"/>
            </a:endParaRPr>
          </a:p>
        </p:txBody>
      </p:sp>
      <p:cxnSp>
        <p:nvCxnSpPr>
          <p:cNvPr id="31" name="直接箭头连接符 45"/>
          <p:cNvCxnSpPr>
            <a:stCxn id="30" idx="2"/>
            <a:endCxn id="29" idx="4"/>
          </p:cNvCxnSpPr>
          <p:nvPr/>
        </p:nvCxnSpPr>
        <p:spPr bwMode="auto">
          <a:xfrm flipH="1">
            <a:off x="3512379" y="2226188"/>
            <a:ext cx="32705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直接箭头连接符 46"/>
          <p:cNvCxnSpPr/>
          <p:nvPr/>
        </p:nvCxnSpPr>
        <p:spPr bwMode="auto">
          <a:xfrm flipH="1">
            <a:off x="1614104" y="2227788"/>
            <a:ext cx="32705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直接箭头连接符 47"/>
          <p:cNvCxnSpPr/>
          <p:nvPr/>
        </p:nvCxnSpPr>
        <p:spPr bwMode="auto">
          <a:xfrm flipH="1">
            <a:off x="2903431" y="2226188"/>
            <a:ext cx="32705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立方体 48"/>
          <p:cNvSpPr/>
          <p:nvPr/>
        </p:nvSpPr>
        <p:spPr bwMode="auto">
          <a:xfrm>
            <a:off x="5013817" y="2045785"/>
            <a:ext cx="353690" cy="288645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itchFamily="2" charset="-122"/>
            </a:endParaRPr>
          </a:p>
        </p:txBody>
      </p:sp>
      <p:sp>
        <p:nvSpPr>
          <p:cNvPr id="35" name="立方体 49"/>
          <p:cNvSpPr/>
          <p:nvPr/>
        </p:nvSpPr>
        <p:spPr bwMode="auto">
          <a:xfrm>
            <a:off x="5622400" y="2045785"/>
            <a:ext cx="353690" cy="288645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itchFamily="2" charset="-122"/>
            </a:endParaRPr>
          </a:p>
        </p:txBody>
      </p:sp>
      <p:cxnSp>
        <p:nvCxnSpPr>
          <p:cNvPr id="36" name="直接箭头连接符 50"/>
          <p:cNvCxnSpPr>
            <a:stCxn id="35" idx="2"/>
            <a:endCxn id="34" idx="4"/>
          </p:cNvCxnSpPr>
          <p:nvPr/>
        </p:nvCxnSpPr>
        <p:spPr bwMode="auto">
          <a:xfrm flipH="1">
            <a:off x="5295346" y="2226188"/>
            <a:ext cx="32705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直接连接符 51"/>
          <p:cNvCxnSpPr>
            <a:stCxn id="34" idx="2"/>
          </p:cNvCxnSpPr>
          <p:nvPr/>
        </p:nvCxnSpPr>
        <p:spPr bwMode="auto">
          <a:xfrm flipH="1">
            <a:off x="4193123" y="2226188"/>
            <a:ext cx="82069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文本框 52"/>
          <p:cNvSpPr txBox="1"/>
          <p:nvPr/>
        </p:nvSpPr>
        <p:spPr>
          <a:xfrm>
            <a:off x="685853" y="1722528"/>
            <a:ext cx="445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#0</a:t>
            </a:r>
            <a:endParaRPr lang="zh-CN" altLang="en-US" sz="1600" dirty="0"/>
          </a:p>
        </p:txBody>
      </p:sp>
      <p:sp>
        <p:nvSpPr>
          <p:cNvPr id="39" name="文本框 53"/>
          <p:cNvSpPr txBox="1"/>
          <p:nvPr/>
        </p:nvSpPr>
        <p:spPr>
          <a:xfrm>
            <a:off x="1295570" y="1722528"/>
            <a:ext cx="445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#1</a:t>
            </a:r>
            <a:endParaRPr lang="zh-CN" altLang="en-US" sz="1600" dirty="0"/>
          </a:p>
        </p:txBody>
      </p:sp>
      <p:sp>
        <p:nvSpPr>
          <p:cNvPr id="40" name="文本框 54"/>
          <p:cNvSpPr txBox="1"/>
          <p:nvPr/>
        </p:nvSpPr>
        <p:spPr>
          <a:xfrm>
            <a:off x="1943642" y="1722528"/>
            <a:ext cx="445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#2</a:t>
            </a:r>
            <a:endParaRPr lang="zh-CN" altLang="en-US" sz="1600" dirty="0"/>
          </a:p>
        </p:txBody>
      </p:sp>
      <p:sp>
        <p:nvSpPr>
          <p:cNvPr id="41" name="文本框 55"/>
          <p:cNvSpPr txBox="1"/>
          <p:nvPr/>
        </p:nvSpPr>
        <p:spPr>
          <a:xfrm>
            <a:off x="2578706" y="1722528"/>
            <a:ext cx="445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#3</a:t>
            </a:r>
            <a:endParaRPr lang="zh-CN" altLang="en-US" sz="1600" dirty="0"/>
          </a:p>
        </p:txBody>
      </p:sp>
      <p:sp>
        <p:nvSpPr>
          <p:cNvPr id="42" name="文本框 56"/>
          <p:cNvSpPr txBox="1"/>
          <p:nvPr/>
        </p:nvSpPr>
        <p:spPr>
          <a:xfrm>
            <a:off x="3226778" y="1722528"/>
            <a:ext cx="445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#4</a:t>
            </a:r>
            <a:endParaRPr lang="zh-CN" altLang="en-US" sz="1600" dirty="0"/>
          </a:p>
        </p:txBody>
      </p:sp>
      <p:sp>
        <p:nvSpPr>
          <p:cNvPr id="43" name="文本框 57"/>
          <p:cNvSpPr txBox="1"/>
          <p:nvPr/>
        </p:nvSpPr>
        <p:spPr>
          <a:xfrm>
            <a:off x="3858651" y="1722528"/>
            <a:ext cx="445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#5</a:t>
            </a:r>
            <a:endParaRPr lang="zh-CN" altLang="en-US" sz="1600" dirty="0"/>
          </a:p>
        </p:txBody>
      </p:sp>
      <p:sp>
        <p:nvSpPr>
          <p:cNvPr id="44" name="文本框 58"/>
          <p:cNvSpPr txBox="1"/>
          <p:nvPr/>
        </p:nvSpPr>
        <p:spPr>
          <a:xfrm>
            <a:off x="4790309" y="1774791"/>
            <a:ext cx="943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#38976</a:t>
            </a:r>
            <a:endParaRPr lang="zh-CN" altLang="en-US" sz="1400" dirty="0"/>
          </a:p>
        </p:txBody>
      </p:sp>
      <p:sp>
        <p:nvSpPr>
          <p:cNvPr id="45" name="文本框 60"/>
          <p:cNvSpPr txBox="1"/>
          <p:nvPr/>
        </p:nvSpPr>
        <p:spPr>
          <a:xfrm>
            <a:off x="5437353" y="1794560"/>
            <a:ext cx="943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#38977</a:t>
            </a:r>
            <a:endParaRPr lang="zh-CN" altLang="en-US" sz="1400" dirty="0"/>
          </a:p>
        </p:txBody>
      </p:sp>
      <p:sp>
        <p:nvSpPr>
          <p:cNvPr id="46" name="立方体 61"/>
          <p:cNvSpPr/>
          <p:nvPr/>
        </p:nvSpPr>
        <p:spPr bwMode="auto">
          <a:xfrm>
            <a:off x="6289908" y="2045761"/>
            <a:ext cx="353690" cy="288645"/>
          </a:xfrm>
          <a:prstGeom prst="cub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itchFamily="2" charset="-122"/>
            </a:endParaRPr>
          </a:p>
        </p:txBody>
      </p:sp>
      <p:cxnSp>
        <p:nvCxnSpPr>
          <p:cNvPr id="47" name="直接箭头连接符 62"/>
          <p:cNvCxnSpPr>
            <a:stCxn id="46" idx="2"/>
          </p:cNvCxnSpPr>
          <p:nvPr/>
        </p:nvCxnSpPr>
        <p:spPr bwMode="auto">
          <a:xfrm flipH="1">
            <a:off x="5962854" y="2226164"/>
            <a:ext cx="327054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文本框 63"/>
          <p:cNvSpPr txBox="1"/>
          <p:nvPr/>
        </p:nvSpPr>
        <p:spPr>
          <a:xfrm>
            <a:off x="6104861" y="1794536"/>
            <a:ext cx="943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#38978</a:t>
            </a:r>
            <a:endParaRPr lang="zh-CN" altLang="en-US" sz="1400" dirty="0"/>
          </a:p>
        </p:txBody>
      </p:sp>
      <p:sp>
        <p:nvSpPr>
          <p:cNvPr id="49" name="文本框 36"/>
          <p:cNvSpPr txBox="1"/>
          <p:nvPr/>
        </p:nvSpPr>
        <p:spPr>
          <a:xfrm>
            <a:off x="393670" y="5997116"/>
            <a:ext cx="6786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挖矿是一场竞赛，通常全网只有一个胜出者！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新挖出来的区块向全网广播</a:t>
            </a:r>
          </a:p>
        </p:txBody>
      </p:sp>
    </p:spTree>
    <p:extLst>
      <p:ext uri="{BB962C8B-B14F-4D97-AF65-F5344CB8AC3E}">
        <p14:creationId xmlns:p14="http://schemas.microsoft.com/office/powerpoint/2010/main" val="3180683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DC7F-6C73-4216-B87A-4D59EA8E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Blockchain</a:t>
            </a:r>
          </a:p>
        </p:txBody>
      </p:sp>
      <p:sp>
        <p:nvSpPr>
          <p:cNvPr id="3" name="Contents">
            <a:extLst>
              <a:ext uri="{FF2B5EF4-FFF2-40B4-BE49-F238E27FC236}">
                <a16:creationId xmlns:a16="http://schemas.microsoft.com/office/drawing/2014/main" id="{7AC23F2A-DD98-41FC-81D9-5643CCA9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460" y="1154214"/>
            <a:ext cx="7652567" cy="57037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Miner machine keeps unconfirmed transactions</a:t>
            </a:r>
          </a:p>
          <a:p>
            <a:r>
              <a:rPr lang="en-US" dirty="0">
                <a:solidFill>
                  <a:srgbClr val="0070C0"/>
                </a:solidFill>
              </a:rPr>
              <a:t>Mining process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Construct block, fill in unconfirmed transactions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txnHash</a:t>
            </a:r>
            <a:r>
              <a:rPr lang="en-US" dirty="0">
                <a:solidFill>
                  <a:srgbClr val="0070C0"/>
                </a:solidFill>
              </a:rPr>
              <a:t> = SHA256(transactions) :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B050"/>
                </a:solidFill>
              </a:rPr>
              <a:t>	0x  155c4f360……d2155c038264470eb71cdab81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blockID</a:t>
            </a:r>
            <a:r>
              <a:rPr lang="en-US" dirty="0">
                <a:solidFill>
                  <a:srgbClr val="0070C0"/>
                </a:solidFill>
              </a:rPr>
              <a:t> = SHA256(</a:t>
            </a:r>
            <a:r>
              <a:rPr lang="en-US" dirty="0" err="1">
                <a:solidFill>
                  <a:srgbClr val="0070C0"/>
                </a:solidFill>
              </a:rPr>
              <a:t>prev</a:t>
            </a:r>
            <a:r>
              <a:rPr lang="en-US" dirty="0">
                <a:solidFill>
                  <a:srgbClr val="0070C0"/>
                </a:solidFill>
              </a:rPr>
              <a:t> ID, </a:t>
            </a:r>
            <a:r>
              <a:rPr lang="en-US" dirty="0" err="1">
                <a:solidFill>
                  <a:srgbClr val="0070C0"/>
                </a:solidFill>
              </a:rPr>
              <a:t>txnHash</a:t>
            </a:r>
            <a:r>
              <a:rPr lang="en-US" dirty="0">
                <a:solidFill>
                  <a:srgbClr val="0070C0"/>
                </a:solidFill>
              </a:rPr>
              <a:t>, random number) :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 </a:t>
            </a:r>
            <a:r>
              <a:rPr lang="en-US" dirty="0">
                <a:solidFill>
                  <a:srgbClr val="00B050"/>
                </a:solidFill>
              </a:rPr>
              <a:t>0x 4470eb71……cdabc3d2155cb81f360385ac26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blockID</a:t>
            </a:r>
            <a:r>
              <a:rPr lang="en-US" dirty="0">
                <a:solidFill>
                  <a:srgbClr val="0070C0"/>
                </a:solidFill>
              </a:rPr>
              <a:t> &lt; target difficulty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B050"/>
                </a:solidFill>
              </a:rPr>
              <a:t>Target: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	</a:t>
            </a:r>
            <a:r>
              <a:rPr lang="en-US" dirty="0">
                <a:solidFill>
                  <a:srgbClr val="00B050"/>
                </a:solidFill>
              </a:rPr>
              <a:t>0x 00000000……0000a1b7e0eb71cda55c4f70eb7</a:t>
            </a:r>
          </a:p>
          <a:p>
            <a:r>
              <a:rPr lang="en-US" dirty="0"/>
              <a:t>Award &amp; Fees</a:t>
            </a:r>
          </a:p>
          <a:p>
            <a:pPr lvl="1"/>
            <a:r>
              <a:rPr lang="en-US" sz="2800" dirty="0"/>
              <a:t>Every 4 years, award cut in half, </a:t>
            </a:r>
          </a:p>
          <a:p>
            <a:pPr lvl="2"/>
            <a:r>
              <a:rPr lang="en-US" sz="2400" dirty="0"/>
              <a:t>Start from 50 BTC / block</a:t>
            </a:r>
          </a:p>
          <a:p>
            <a:pPr lvl="2"/>
            <a:r>
              <a:rPr lang="en-US" sz="2400" dirty="0"/>
              <a:t>Current: 12.5 coins,  + transaction fees</a:t>
            </a:r>
          </a:p>
          <a:p>
            <a:pPr lvl="2"/>
            <a:r>
              <a:rPr lang="en-US" sz="2400" dirty="0"/>
              <a:t>Future: no award, depend on transactions</a:t>
            </a:r>
          </a:p>
          <a:p>
            <a:pPr lvl="1"/>
            <a:r>
              <a:rPr lang="en-US" sz="2800" dirty="0"/>
              <a:t>all 21 million in 2140,</a:t>
            </a:r>
            <a:r>
              <a:rPr lang="zh-CN" altLang="en-US" sz="2800" dirty="0"/>
              <a:t> </a:t>
            </a:r>
            <a:r>
              <a:rPr lang="en-US" sz="2800" dirty="0">
                <a:hlinkClick r:id="rId2"/>
              </a:rPr>
              <a:t>Current 16.3 million</a:t>
            </a:r>
            <a:endParaRPr lang="en-US" dirty="0"/>
          </a:p>
          <a:p>
            <a:r>
              <a:rPr lang="en-US" dirty="0"/>
              <a:t>System control one block every 10 minutes</a:t>
            </a:r>
          </a:p>
          <a:p>
            <a:pPr lvl="1"/>
            <a:r>
              <a:rPr lang="en-US" dirty="0"/>
              <a:t>Adjust difficulty every 2016 blocks</a:t>
            </a:r>
          </a:p>
        </p:txBody>
      </p:sp>
      <p:sp>
        <p:nvSpPr>
          <p:cNvPr id="9" name="newBlock_txn"/>
          <p:cNvSpPr/>
          <p:nvPr/>
        </p:nvSpPr>
        <p:spPr>
          <a:xfrm>
            <a:off x="9273298" y="2894158"/>
            <a:ext cx="688330" cy="369332"/>
          </a:xfrm>
          <a:prstGeom prst="rect">
            <a:avLst/>
          </a:prstGeom>
          <a:solidFill>
            <a:srgbClr val="FF0000">
              <a:alpha val="36000"/>
            </a:srgbClr>
          </a:solidFill>
        </p:spPr>
        <p:txBody>
          <a:bodyPr wrap="none">
            <a:spAutoFit/>
          </a:bodyPr>
          <a:lstStyle/>
          <a:p>
            <a:r>
              <a:rPr lang="en-US" dirty="0" err="1"/>
              <a:t>const</a:t>
            </a:r>
            <a:endParaRPr lang="en-US" dirty="0"/>
          </a:p>
        </p:txBody>
      </p:sp>
      <p:sp>
        <p:nvSpPr>
          <p:cNvPr id="17" name="newBlock_prevID"/>
          <p:cNvSpPr/>
          <p:nvPr/>
        </p:nvSpPr>
        <p:spPr>
          <a:xfrm>
            <a:off x="9269349" y="2404217"/>
            <a:ext cx="688330" cy="369332"/>
          </a:xfrm>
          <a:prstGeom prst="rect">
            <a:avLst/>
          </a:prstGeom>
          <a:solidFill>
            <a:srgbClr val="FF0000">
              <a:alpha val="36000"/>
            </a:srgbClr>
          </a:solidFill>
        </p:spPr>
        <p:txBody>
          <a:bodyPr wrap="none">
            <a:spAutoFit/>
          </a:bodyPr>
          <a:lstStyle/>
          <a:p>
            <a:r>
              <a:rPr lang="en-US" dirty="0" err="1"/>
              <a:t>const</a:t>
            </a:r>
            <a:endParaRPr lang="en-US" dirty="0"/>
          </a:p>
        </p:txBody>
      </p:sp>
      <p:sp>
        <p:nvSpPr>
          <p:cNvPr id="18" name="newBlock_randomNum"/>
          <p:cNvSpPr/>
          <p:nvPr/>
        </p:nvSpPr>
        <p:spPr>
          <a:xfrm>
            <a:off x="9245648" y="3830558"/>
            <a:ext cx="929870" cy="369332"/>
          </a:xfrm>
          <a:prstGeom prst="rect">
            <a:avLst/>
          </a:prstGeom>
          <a:solidFill>
            <a:srgbClr val="FF0000">
              <a:alpha val="36000"/>
            </a:srgbClr>
          </a:solidFill>
        </p:spPr>
        <p:txBody>
          <a:bodyPr wrap="none">
            <a:spAutoFit/>
          </a:bodyPr>
          <a:lstStyle/>
          <a:p>
            <a:r>
              <a:rPr lang="en-US" dirty="0"/>
              <a:t>variable</a:t>
            </a:r>
          </a:p>
        </p:txBody>
      </p:sp>
      <p:sp>
        <p:nvSpPr>
          <p:cNvPr id="21" name="newBlock_toCalculate"/>
          <p:cNvSpPr/>
          <p:nvPr/>
        </p:nvSpPr>
        <p:spPr>
          <a:xfrm>
            <a:off x="8972857" y="1850875"/>
            <a:ext cx="1281313" cy="369332"/>
          </a:xfrm>
          <a:prstGeom prst="rect">
            <a:avLst/>
          </a:prstGeom>
          <a:solidFill>
            <a:srgbClr val="00B050">
              <a:alpha val="36000"/>
            </a:srgbClr>
          </a:solidFill>
        </p:spPr>
        <p:txBody>
          <a:bodyPr wrap="none">
            <a:spAutoFit/>
          </a:bodyPr>
          <a:lstStyle/>
          <a:p>
            <a:r>
              <a:rPr lang="en-US" dirty="0"/>
              <a:t>To calculate</a:t>
            </a:r>
          </a:p>
        </p:txBody>
      </p:sp>
    </p:spTree>
    <p:extLst>
      <p:ext uri="{BB962C8B-B14F-4D97-AF65-F5344CB8AC3E}">
        <p14:creationId xmlns:p14="http://schemas.microsoft.com/office/powerpoint/2010/main" val="1878506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_A_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39" y="3264033"/>
            <a:ext cx="648900" cy="288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80DC7F-6C73-4216-B87A-4D59EA8E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Blockchain – Longest Chain Competition</a:t>
            </a:r>
          </a:p>
        </p:txBody>
      </p:sp>
      <p:grpSp>
        <p:nvGrpSpPr>
          <p:cNvPr id="11" name="Destiny">
            <a:extLst>
              <a:ext uri="{FF2B5EF4-FFF2-40B4-BE49-F238E27FC236}">
                <a16:creationId xmlns:a16="http://schemas.microsoft.com/office/drawing/2014/main" id="{65329D0A-AA6C-4CAE-BF3E-BED2DF9D0646}"/>
              </a:ext>
            </a:extLst>
          </p:cNvPr>
          <p:cNvGrpSpPr/>
          <p:nvPr/>
        </p:nvGrpSpPr>
        <p:grpSpPr>
          <a:xfrm>
            <a:off x="541691" y="1002892"/>
            <a:ext cx="5846720" cy="2615434"/>
            <a:chOff x="6095195" y="3605961"/>
            <a:chExt cx="5851060" cy="253484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C6E7CA-5CFF-4D2F-A273-75C1807FFDBC}"/>
                </a:ext>
              </a:extLst>
            </p:cNvPr>
            <p:cNvGrpSpPr/>
            <p:nvPr/>
          </p:nvGrpSpPr>
          <p:grpSpPr>
            <a:xfrm>
              <a:off x="6095195" y="3605961"/>
              <a:ext cx="5401208" cy="2133753"/>
              <a:chOff x="6108965" y="3605961"/>
              <a:chExt cx="5862351" cy="2149489"/>
            </a:xfrm>
          </p:grpSpPr>
          <p:pic>
            <p:nvPicPr>
              <p:cNvPr id="15" name="Picture 1">
                <a:extLst>
                  <a:ext uri="{FF2B5EF4-FFF2-40B4-BE49-F238E27FC236}">
                    <a16:creationId xmlns:a16="http://schemas.microsoft.com/office/drawing/2014/main" id="{541960FF-B129-48E8-853F-A0067740B6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8965" y="3729716"/>
                <a:ext cx="5862351" cy="20257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FE76366-F772-40ED-88C7-7467F8F9A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8002780" y="3605961"/>
                <a:ext cx="488259" cy="560594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B2BF90F-4312-4E0E-8A79-44FC10BE7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11380962" y="5055820"/>
                <a:ext cx="488259" cy="560594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F7DBD38-B326-49B0-BA20-143D4826C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1496403" y="3884206"/>
              <a:ext cx="449852" cy="55649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7DAEFD-DE68-43DD-BA2A-7D12291E0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9690257" y="5584318"/>
              <a:ext cx="449852" cy="556490"/>
            </a:xfrm>
            <a:prstGeom prst="rect">
              <a:avLst/>
            </a:prstGeom>
          </p:spPr>
        </p:pic>
      </p:grpSp>
      <p:pic>
        <p:nvPicPr>
          <p:cNvPr id="6" name="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34" y="4265141"/>
            <a:ext cx="480881" cy="536300"/>
          </a:xfrm>
          <a:prstGeom prst="rect">
            <a:avLst/>
          </a:prstGeom>
        </p:spPr>
      </p:pic>
      <p:pic>
        <p:nvPicPr>
          <p:cNvPr id="7" name="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051" y="4265141"/>
            <a:ext cx="805331" cy="536300"/>
          </a:xfrm>
          <a:prstGeom prst="rect">
            <a:avLst/>
          </a:prstGeom>
        </p:spPr>
      </p:pic>
      <p:pic>
        <p:nvPicPr>
          <p:cNvPr id="10" name="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5412" y="4710545"/>
            <a:ext cx="805331" cy="536300"/>
          </a:xfrm>
          <a:prstGeom prst="rect">
            <a:avLst/>
          </a:prstGeom>
        </p:spPr>
      </p:pic>
      <p:pic>
        <p:nvPicPr>
          <p:cNvPr id="18" name="0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6026" y="3861799"/>
            <a:ext cx="695250" cy="697767"/>
          </a:xfrm>
          <a:prstGeom prst="rect">
            <a:avLst/>
          </a:prstGeom>
        </p:spPr>
      </p:pic>
      <p:pic>
        <p:nvPicPr>
          <p:cNvPr id="19" name="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6026" y="4533697"/>
            <a:ext cx="695250" cy="726600"/>
          </a:xfrm>
          <a:prstGeom prst="rect">
            <a:avLst/>
          </a:prstGeom>
        </p:spPr>
      </p:pic>
      <p:pic>
        <p:nvPicPr>
          <p:cNvPr id="21" name="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551" y="4710545"/>
            <a:ext cx="805331" cy="536300"/>
          </a:xfrm>
          <a:prstGeom prst="rect">
            <a:avLst/>
          </a:prstGeom>
        </p:spPr>
      </p:pic>
      <p:pic>
        <p:nvPicPr>
          <p:cNvPr id="22" name="0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8018" y="4708583"/>
            <a:ext cx="805331" cy="536300"/>
          </a:xfrm>
          <a:prstGeom prst="rect">
            <a:avLst/>
          </a:prstGeom>
        </p:spPr>
      </p:pic>
      <p:pic>
        <p:nvPicPr>
          <p:cNvPr id="23" name="0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1581" y="5236790"/>
            <a:ext cx="480881" cy="824633"/>
          </a:xfrm>
          <a:prstGeom prst="rect">
            <a:avLst/>
          </a:prstGeom>
        </p:spPr>
      </p:pic>
      <p:pic>
        <p:nvPicPr>
          <p:cNvPr id="24" name="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5293" y="4708583"/>
            <a:ext cx="805331" cy="536300"/>
          </a:xfrm>
          <a:prstGeom prst="rect">
            <a:avLst/>
          </a:prstGeom>
        </p:spPr>
      </p:pic>
      <p:pic>
        <p:nvPicPr>
          <p:cNvPr id="25" name="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7911" y="5504940"/>
            <a:ext cx="822713" cy="536300"/>
          </a:xfrm>
          <a:prstGeom prst="rect">
            <a:avLst/>
          </a:prstGeom>
        </p:spPr>
      </p:pic>
      <p:pic>
        <p:nvPicPr>
          <p:cNvPr id="26" name="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2876" y="4248535"/>
            <a:ext cx="730013" cy="738133"/>
          </a:xfrm>
          <a:prstGeom prst="rect">
            <a:avLst/>
          </a:prstGeom>
        </p:spPr>
      </p:pic>
      <p:pic>
        <p:nvPicPr>
          <p:cNvPr id="29" name="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22878" y="4951550"/>
            <a:ext cx="735806" cy="726600"/>
          </a:xfrm>
          <a:prstGeom prst="rect">
            <a:avLst/>
          </a:prstGeom>
        </p:spPr>
      </p:pic>
      <p:pic>
        <p:nvPicPr>
          <p:cNvPr id="28" name="P_C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24232" y="5689683"/>
            <a:ext cx="637313" cy="928433"/>
          </a:xfrm>
          <a:prstGeom prst="rect">
            <a:avLst/>
          </a:prstGeom>
        </p:spPr>
      </p:pic>
      <p:pic>
        <p:nvPicPr>
          <p:cNvPr id="30" name="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4489" y="5141850"/>
            <a:ext cx="822713" cy="536300"/>
          </a:xfrm>
          <a:prstGeom prst="rect">
            <a:avLst/>
          </a:prstGeom>
        </p:spPr>
      </p:pic>
      <p:pic>
        <p:nvPicPr>
          <p:cNvPr id="31" name="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21254" y="4237002"/>
            <a:ext cx="805331" cy="536300"/>
          </a:xfrm>
          <a:prstGeom prst="rect">
            <a:avLst/>
          </a:prstGeom>
        </p:spPr>
      </p:pic>
      <p:pic>
        <p:nvPicPr>
          <p:cNvPr id="32" name="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14393" y="4236042"/>
            <a:ext cx="805331" cy="536300"/>
          </a:xfrm>
          <a:prstGeom prst="rect">
            <a:avLst/>
          </a:prstGeom>
        </p:spPr>
      </p:pic>
      <p:pic>
        <p:nvPicPr>
          <p:cNvPr id="33" name="P_B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34006" y="5556790"/>
            <a:ext cx="643106" cy="928433"/>
          </a:xfrm>
          <a:prstGeom prst="rect">
            <a:avLst/>
          </a:prstGeom>
        </p:spPr>
      </p:pic>
      <p:pic>
        <p:nvPicPr>
          <p:cNvPr id="34" name="fail_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2722" y="3868538"/>
            <a:ext cx="822713" cy="536300"/>
          </a:xfrm>
          <a:prstGeom prst="rect">
            <a:avLst/>
          </a:prstGeom>
        </p:spPr>
      </p:pic>
      <p:pic>
        <p:nvPicPr>
          <p:cNvPr id="37" name="fail_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49743" y="6021296"/>
            <a:ext cx="480881" cy="813100"/>
          </a:xfrm>
          <a:prstGeom prst="rect">
            <a:avLst/>
          </a:prstGeom>
        </p:spPr>
      </p:pic>
      <p:pic>
        <p:nvPicPr>
          <p:cNvPr id="39" name="fail_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47202" y="5141850"/>
            <a:ext cx="822713" cy="536300"/>
          </a:xfrm>
          <a:prstGeom prst="rect">
            <a:avLst/>
          </a:prstGeom>
        </p:spPr>
      </p:pic>
      <p:pic>
        <p:nvPicPr>
          <p:cNvPr id="40" name="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1883" y="4246101"/>
            <a:ext cx="805331" cy="53630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4727498" y="3106956"/>
            <a:ext cx="311335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 Black" panose="020B0A04020102020204" pitchFamily="34" charset="0"/>
              </a:rPr>
              <a:t>Longest Chain </a:t>
            </a:r>
            <a:br>
              <a:rPr lang="en-US" sz="2800" dirty="0">
                <a:solidFill>
                  <a:srgbClr val="FF0000"/>
                </a:solidFill>
                <a:latin typeface="Arial Black" panose="020B0A04020102020204" pitchFamily="34" charset="0"/>
              </a:rPr>
            </a:br>
            <a:r>
              <a:rPr lang="en-US" sz="2800" dirty="0">
                <a:solidFill>
                  <a:srgbClr val="FF0000"/>
                </a:solidFill>
                <a:latin typeface="Arial Black" panose="020B0A04020102020204" pitchFamily="34" charset="0"/>
              </a:rPr>
              <a:t>Competition</a:t>
            </a:r>
          </a:p>
        </p:txBody>
      </p:sp>
    </p:spTree>
    <p:extLst>
      <p:ext uri="{BB962C8B-B14F-4D97-AF65-F5344CB8AC3E}">
        <p14:creationId xmlns:p14="http://schemas.microsoft.com/office/powerpoint/2010/main" val="837401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 Header Hash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Group 1"/>
          <p:cNvGraphicFramePr>
            <a:graphicFrameLocks noGrp="1"/>
          </p:cNvGraphicFramePr>
          <p:nvPr>
            <p:extLst/>
          </p:nvPr>
        </p:nvGraphicFramePr>
        <p:xfrm>
          <a:off x="281926" y="1046811"/>
          <a:ext cx="7605764" cy="2615341"/>
        </p:xfrm>
        <a:graphic>
          <a:graphicData uri="http://schemas.openxmlformats.org/drawingml/2006/table">
            <a:tbl>
              <a:tblPr/>
              <a:tblGrid>
                <a:gridCol w="2126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2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659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Name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Byte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Size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Description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999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Version (V)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4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Block Version Number.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069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Pre Hash (P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h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32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This is the hash of the previous block header.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069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Merkle Root (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H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32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The hash based on all the transactions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999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Time (T)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4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Current Timestamp in seconds.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unix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fmt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999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Target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4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 Target value in compact form.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999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Nonce (R)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4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User adjusted value starting from 0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70" y="3662152"/>
            <a:ext cx="2684684" cy="315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93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_unconfirm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19" y="2973493"/>
            <a:ext cx="4404991" cy="1957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Blockchain </a:t>
            </a:r>
            <a:r>
              <a:rPr lang="en-US"/>
              <a:t>with transaction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6" y="1150374"/>
            <a:ext cx="8184210" cy="2219127"/>
          </a:xfrm>
        </p:spPr>
        <p:txBody>
          <a:bodyPr>
            <a:normAutofit/>
          </a:bodyPr>
          <a:lstStyle/>
          <a:p>
            <a:r>
              <a:rPr lang="en-US" sz="3200" dirty="0"/>
              <a:t>The Block Chain: Ordering Solution</a:t>
            </a:r>
          </a:p>
          <a:p>
            <a:r>
              <a:rPr lang="en-US" sz="3200" dirty="0"/>
              <a:t>Transactions: History of Ownership </a:t>
            </a:r>
          </a:p>
          <a:p>
            <a:pPr lvl="1"/>
            <a:r>
              <a:rPr lang="en-US" dirty="0"/>
              <a:t>Confirmed Transactions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ym typeface="Wingdings" panose="05000000000000000000" pitchFamily="2" charset="2"/>
              </a:rPr>
              <a:t>added to blockchain</a:t>
            </a:r>
            <a:endParaRPr lang="en-US" dirty="0"/>
          </a:p>
          <a:p>
            <a:pPr lvl="1"/>
            <a:r>
              <a:rPr lang="en-US" sz="2800" dirty="0"/>
              <a:t>Unconfirmed Transactions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ym typeface="Wingdings" panose="05000000000000000000" pitchFamily="2" charset="2"/>
              </a:rPr>
              <a:t>to add to blockchain</a:t>
            </a:r>
            <a:endParaRPr lang="en-US" sz="2800" dirty="0"/>
          </a:p>
        </p:txBody>
      </p:sp>
      <p:pic>
        <p:nvPicPr>
          <p:cNvPr id="9" name="pic_blockcha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81" y="4931266"/>
            <a:ext cx="5131408" cy="192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24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257" y="2929364"/>
            <a:ext cx="4341942" cy="1500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94" y="148445"/>
            <a:ext cx="3457105" cy="2369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462" y="365125"/>
            <a:ext cx="5230439" cy="618101"/>
          </a:xfrm>
        </p:spPr>
        <p:txBody>
          <a:bodyPr>
            <a:normAutofit fontScale="90000"/>
          </a:bodyPr>
          <a:lstStyle/>
          <a:p>
            <a:r>
              <a:rPr lang="en-US" dirty="0"/>
              <a:t>Blockchain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462" y="1108176"/>
            <a:ext cx="9475180" cy="5749823"/>
          </a:xfrm>
        </p:spPr>
        <p:txBody>
          <a:bodyPr>
            <a:normAutofit/>
          </a:bodyPr>
          <a:lstStyle/>
          <a:p>
            <a:r>
              <a:rPr lang="en-US" sz="3200" dirty="0"/>
              <a:t>Mining: </a:t>
            </a:r>
          </a:p>
          <a:p>
            <a:pPr lvl="1"/>
            <a:r>
              <a:rPr lang="en-US" sz="2800" dirty="0"/>
              <a:t>Create block every 10 minutes</a:t>
            </a:r>
          </a:p>
          <a:p>
            <a:pPr lvl="2"/>
            <a:r>
              <a:rPr lang="en-US" sz="2400" dirty="0"/>
              <a:t>Adjust difficulty every 2016 blocks, (around 2 weeks)</a:t>
            </a:r>
          </a:p>
          <a:p>
            <a:pPr lvl="1"/>
            <a:r>
              <a:rPr lang="en-US" sz="2800" dirty="0"/>
              <a:t>Every 4 years, award cut in half, </a:t>
            </a:r>
          </a:p>
          <a:p>
            <a:pPr lvl="2"/>
            <a:r>
              <a:rPr lang="en-US" sz="2400" dirty="0"/>
              <a:t>Start from 50 BTC / block</a:t>
            </a:r>
          </a:p>
          <a:p>
            <a:pPr lvl="2"/>
            <a:r>
              <a:rPr lang="en-US" sz="2400" dirty="0"/>
              <a:t>Current: 12.5 coins, </a:t>
            </a:r>
          </a:p>
          <a:p>
            <a:pPr lvl="2"/>
            <a:r>
              <a:rPr lang="en-US" sz="2400" dirty="0"/>
              <a:t>Future: no award, depend on transactions</a:t>
            </a:r>
          </a:p>
          <a:p>
            <a:pPr lvl="1"/>
            <a:r>
              <a:rPr lang="en-US" sz="2800" dirty="0"/>
              <a:t>all 21 million in 2140,</a:t>
            </a:r>
            <a:r>
              <a:rPr lang="zh-CN" altLang="en-US" sz="2800" dirty="0"/>
              <a:t> </a:t>
            </a:r>
            <a:r>
              <a:rPr lang="en-US" sz="2800" dirty="0">
                <a:hlinkClick r:id="rId4"/>
              </a:rPr>
              <a:t>Current 16.3 million</a:t>
            </a:r>
            <a:endParaRPr lang="en-US" sz="2800" dirty="0"/>
          </a:p>
          <a:p>
            <a:r>
              <a:rPr lang="en-US" sz="3200" dirty="0"/>
              <a:t>Smallest transaction unit: 1/10^8 BTC  = 1 Satoshi</a:t>
            </a:r>
          </a:p>
          <a:p>
            <a:r>
              <a:rPr lang="en-US" sz="3200" dirty="0"/>
              <a:t>Real purpose:</a:t>
            </a:r>
          </a:p>
          <a:p>
            <a:pPr lvl="1"/>
            <a:r>
              <a:rPr lang="en-US" sz="2800" dirty="0"/>
              <a:t>Verify transactions</a:t>
            </a:r>
          </a:p>
          <a:p>
            <a:pPr lvl="1"/>
            <a:r>
              <a:rPr lang="en-US" sz="2800" dirty="0"/>
              <a:t>Safeguard the blockchain</a:t>
            </a:r>
          </a:p>
        </p:txBody>
      </p:sp>
    </p:spTree>
    <p:extLst>
      <p:ext uri="{BB962C8B-B14F-4D97-AF65-F5344CB8AC3E}">
        <p14:creationId xmlns:p14="http://schemas.microsoft.com/office/powerpoint/2010/main" val="3137804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7084800" y="4666397"/>
            <a:ext cx="5084493" cy="217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7" descr="Distributed consensus 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029" y="3537518"/>
            <a:ext cx="3746383" cy="32501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Transactions</a:t>
            </a:r>
          </a:p>
        </p:txBody>
      </p:sp>
      <p:pic>
        <p:nvPicPr>
          <p:cNvPr id="7" name="圖片 3" descr="ban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80" y="1618520"/>
            <a:ext cx="2022613" cy="140760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610600" y="71100"/>
            <a:ext cx="3367444" cy="3330222"/>
            <a:chOff x="6413500" y="689809"/>
            <a:chExt cx="3254358" cy="312084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534" y="1323960"/>
              <a:ext cx="2267364" cy="221340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413500" y="1145003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985496" y="689809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13500" y="2341186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93226" y="3016899"/>
              <a:ext cx="582990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987695" y="2832475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090010" y="1483560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/>
            <p:cNvCxnSpPr>
              <a:cxnSpLocks/>
              <a:stCxn id="12" idx="2"/>
            </p:cNvCxnSpPr>
            <p:nvPr/>
          </p:nvCxnSpPr>
          <p:spPr>
            <a:xfrm flipH="1">
              <a:off x="7976216" y="1483560"/>
              <a:ext cx="298204" cy="5456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  <a:stCxn id="13" idx="3"/>
            </p:cNvCxnSpPr>
            <p:nvPr/>
          </p:nvCxnSpPr>
          <p:spPr>
            <a:xfrm flipV="1">
              <a:off x="6991348" y="2442186"/>
              <a:ext cx="424764" cy="2958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  <a:endCxn id="14" idx="0"/>
            </p:cNvCxnSpPr>
            <p:nvPr/>
          </p:nvCxnSpPr>
          <p:spPr>
            <a:xfrm flipH="1">
              <a:off x="7684721" y="2360558"/>
              <a:ext cx="84662" cy="6563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  <a:stCxn id="16" idx="1"/>
            </p:cNvCxnSpPr>
            <p:nvPr/>
          </p:nvCxnSpPr>
          <p:spPr>
            <a:xfrm flipH="1">
              <a:off x="8742214" y="1880436"/>
              <a:ext cx="347796" cy="6325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  <a:stCxn id="15" idx="1"/>
            </p:cNvCxnSpPr>
            <p:nvPr/>
          </p:nvCxnSpPr>
          <p:spPr>
            <a:xfrm flipH="1" flipV="1">
              <a:off x="8585817" y="2638801"/>
              <a:ext cx="401878" cy="59055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cxnSpLocks/>
            </p:cNvCxnSpPr>
            <p:nvPr/>
          </p:nvCxnSpPr>
          <p:spPr>
            <a:xfrm>
              <a:off x="6989005" y="1541878"/>
              <a:ext cx="551068" cy="6662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904" y="3873133"/>
            <a:ext cx="2256166" cy="227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43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62BC-9D96-4FE3-9702-5FE792CCB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区块链演化史</a:t>
            </a:r>
            <a:endParaRPr lang="en-US" dirty="0"/>
          </a:p>
        </p:txBody>
      </p:sp>
      <p:sp>
        <p:nvSpPr>
          <p:cNvPr id="13" name="AutoShape 4" descr="Image result for rocket">
            <a:extLst>
              <a:ext uri="{FF2B5EF4-FFF2-40B4-BE49-F238E27FC236}">
                <a16:creationId xmlns:a16="http://schemas.microsoft.com/office/drawing/2014/main" id="{C089C2A4-2E7C-47FE-BE21-88B88BA440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8679" y="295605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line_trend">
            <a:extLst>
              <a:ext uri="{FF2B5EF4-FFF2-40B4-BE49-F238E27FC236}">
                <a16:creationId xmlns:a16="http://schemas.microsoft.com/office/drawing/2014/main" id="{34C5B4AB-7F23-43E9-B2ED-E7EE7D334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2267670"/>
            <a:ext cx="8289010" cy="2295354"/>
          </a:xfrm>
          <a:prstGeom prst="rect">
            <a:avLst/>
          </a:prstGeom>
        </p:spPr>
      </p:pic>
      <p:pic>
        <p:nvPicPr>
          <p:cNvPr id="15" name="P_rocket">
            <a:extLst>
              <a:ext uri="{FF2B5EF4-FFF2-40B4-BE49-F238E27FC236}">
                <a16:creationId xmlns:a16="http://schemas.microsoft.com/office/drawing/2014/main" id="{292FB83D-3C81-408E-AF7A-FC86546C3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718">
            <a:off x="7602187" y="3122641"/>
            <a:ext cx="1337791" cy="1337791"/>
          </a:xfrm>
          <a:prstGeom prst="rect">
            <a:avLst/>
          </a:prstGeom>
        </p:spPr>
      </p:pic>
      <p:grpSp>
        <p:nvGrpSpPr>
          <p:cNvPr id="20" name="g_coin">
            <a:extLst>
              <a:ext uri="{FF2B5EF4-FFF2-40B4-BE49-F238E27FC236}">
                <a16:creationId xmlns:a16="http://schemas.microsoft.com/office/drawing/2014/main" id="{1E8E226F-8E2C-4DCD-B797-BAEDAA59394B}"/>
              </a:ext>
            </a:extLst>
          </p:cNvPr>
          <p:cNvGrpSpPr/>
          <p:nvPr/>
        </p:nvGrpSpPr>
        <p:grpSpPr>
          <a:xfrm>
            <a:off x="1346402" y="1460500"/>
            <a:ext cx="1560185" cy="1577097"/>
            <a:chOff x="2235402" y="1906258"/>
            <a:chExt cx="1560185" cy="145188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537F824-D059-405C-ACB1-DC826811F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5402" y="1906258"/>
              <a:ext cx="1560185" cy="1451887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E405EBD-BC09-40E6-BC82-7FB29DF1409B}"/>
                </a:ext>
              </a:extLst>
            </p:cNvPr>
            <p:cNvSpPr/>
            <p:nvPr/>
          </p:nvSpPr>
          <p:spPr>
            <a:xfrm>
              <a:off x="2425485" y="2170169"/>
              <a:ext cx="1309607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0" b="1" dirty="0">
                  <a:solidFill>
                    <a:srgbClr val="7030A0"/>
                  </a:solidFill>
                </a:rPr>
                <a:t>1</a:t>
              </a:r>
              <a:r>
                <a:rPr lang="en-US" altLang="zh-CN" sz="6000" b="1" dirty="0">
                  <a:solidFill>
                    <a:srgbClr val="7030A0"/>
                  </a:solidFill>
                </a:rPr>
                <a:t>.0</a:t>
              </a:r>
              <a:endParaRPr lang="en-US" sz="60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24" name="G_eth">
            <a:extLst>
              <a:ext uri="{FF2B5EF4-FFF2-40B4-BE49-F238E27FC236}">
                <a16:creationId xmlns:a16="http://schemas.microsoft.com/office/drawing/2014/main" id="{3C0572CF-9A7D-4F25-B307-41948758A5AC}"/>
              </a:ext>
            </a:extLst>
          </p:cNvPr>
          <p:cNvGrpSpPr/>
          <p:nvPr/>
        </p:nvGrpSpPr>
        <p:grpSpPr>
          <a:xfrm>
            <a:off x="3756999" y="2428308"/>
            <a:ext cx="3018066" cy="3018066"/>
            <a:chOff x="3813895" y="2383096"/>
            <a:chExt cx="3018066" cy="301806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1A3C44-3CD9-4020-8958-57415FD11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3895" y="2383096"/>
              <a:ext cx="3018066" cy="301806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911A30-EAA4-4AD1-8877-9786CA9C68C7}"/>
                </a:ext>
              </a:extLst>
            </p:cNvPr>
            <p:cNvSpPr/>
            <p:nvPr/>
          </p:nvSpPr>
          <p:spPr>
            <a:xfrm>
              <a:off x="4710731" y="3358145"/>
              <a:ext cx="1309607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6000" b="1" dirty="0">
                  <a:solidFill>
                    <a:srgbClr val="FFFF00"/>
                  </a:solidFill>
                </a:rPr>
                <a:t>2.0</a:t>
              </a:r>
              <a:endParaRPr lang="en-US" sz="60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8" name="G_e3.0">
            <a:extLst>
              <a:ext uri="{FF2B5EF4-FFF2-40B4-BE49-F238E27FC236}">
                <a16:creationId xmlns:a16="http://schemas.microsoft.com/office/drawing/2014/main" id="{7E0E7C32-3741-4AAD-A1AC-9559949B970B}"/>
              </a:ext>
            </a:extLst>
          </p:cNvPr>
          <p:cNvGrpSpPr/>
          <p:nvPr/>
        </p:nvGrpSpPr>
        <p:grpSpPr>
          <a:xfrm>
            <a:off x="8671953" y="1673047"/>
            <a:ext cx="2237547" cy="2237547"/>
            <a:chOff x="9286272" y="2070628"/>
            <a:chExt cx="2237547" cy="223754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B4B739-E4DD-4DAD-B741-FEE6BDBF4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6272" y="2070628"/>
              <a:ext cx="2237547" cy="2237547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7013AD-709B-4C73-B5BF-43A3E872C69F}"/>
                </a:ext>
              </a:extLst>
            </p:cNvPr>
            <p:cNvSpPr/>
            <p:nvPr/>
          </p:nvSpPr>
          <p:spPr>
            <a:xfrm>
              <a:off x="9804421" y="2420806"/>
              <a:ext cx="1309607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6000" b="1" dirty="0">
                  <a:solidFill>
                    <a:srgbClr val="FFFF00"/>
                  </a:solidFill>
                </a:rPr>
                <a:t>3.0</a:t>
              </a:r>
              <a:endParaRPr lang="en-US" sz="60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29" name="R_coin">
            <a:extLst>
              <a:ext uri="{FF2B5EF4-FFF2-40B4-BE49-F238E27FC236}">
                <a16:creationId xmlns:a16="http://schemas.microsoft.com/office/drawing/2014/main" id="{91F14FB1-AE21-4DFF-84CA-AA162D70A7DE}"/>
              </a:ext>
            </a:extLst>
          </p:cNvPr>
          <p:cNvSpPr/>
          <p:nvPr/>
        </p:nvSpPr>
        <p:spPr>
          <a:xfrm>
            <a:off x="815983" y="3156106"/>
            <a:ext cx="264687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电子现金</a:t>
            </a:r>
            <a:endParaRPr lang="en-US" altLang="zh-CN" sz="3200" dirty="0"/>
          </a:p>
          <a:p>
            <a:r>
              <a:rPr lang="zh-CN" altLang="en-US" sz="3200" dirty="0"/>
              <a:t>去中心化交易</a:t>
            </a:r>
            <a:endParaRPr lang="en-US" sz="3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5A3534-7B86-4AB9-911D-2DCB45F18630}"/>
              </a:ext>
            </a:extLst>
          </p:cNvPr>
          <p:cNvSpPr/>
          <p:nvPr/>
        </p:nvSpPr>
        <p:spPr>
          <a:xfrm>
            <a:off x="3121815" y="5090768"/>
            <a:ext cx="428835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智能合约、数字资产、</a:t>
            </a:r>
            <a:endParaRPr lang="en-US" altLang="zh-CN" sz="3200" dirty="0"/>
          </a:p>
          <a:p>
            <a:r>
              <a:rPr lang="zh-CN" altLang="en-US" sz="3200" dirty="0"/>
              <a:t>物联网、各行业应用</a:t>
            </a:r>
            <a:br>
              <a:rPr lang="en-US" altLang="zh-CN" sz="3200" dirty="0"/>
            </a:br>
            <a:endParaRPr lang="en-US" altLang="zh-CN" sz="3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49A4FA-6A59-4E23-8A9B-3C7DA21755AD}"/>
              </a:ext>
            </a:extLst>
          </p:cNvPr>
          <p:cNvSpPr/>
          <p:nvPr/>
        </p:nvSpPr>
        <p:spPr>
          <a:xfrm>
            <a:off x="8468056" y="3694715"/>
            <a:ext cx="346761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去中心化互联网、</a:t>
            </a:r>
            <a:br>
              <a:rPr lang="en-US" altLang="zh-CN" sz="3200" dirty="0"/>
            </a:br>
            <a:r>
              <a:rPr lang="zh-CN" altLang="en-US" sz="3200" dirty="0"/>
              <a:t>去中心化社会治理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741498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084800" y="4666397"/>
            <a:ext cx="5084493" cy="217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Transactions</a:t>
            </a:r>
          </a:p>
        </p:txBody>
      </p:sp>
      <p:grpSp>
        <p:nvGrpSpPr>
          <p:cNvPr id="5" name="tree_broadTree"/>
          <p:cNvGrpSpPr/>
          <p:nvPr/>
        </p:nvGrpSpPr>
        <p:grpSpPr>
          <a:xfrm>
            <a:off x="529085" y="1274623"/>
            <a:ext cx="5814004" cy="2915142"/>
            <a:chOff x="529085" y="1274623"/>
            <a:chExt cx="5814004" cy="2915142"/>
          </a:xfrm>
        </p:grpSpPr>
        <p:sp>
          <p:nvSpPr>
            <p:cNvPr id="7" name="Flowchart: Connector 6"/>
            <p:cNvSpPr/>
            <p:nvPr/>
          </p:nvSpPr>
          <p:spPr>
            <a:xfrm>
              <a:off x="2218698" y="3267712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/>
            <p:cNvSpPr/>
            <p:nvPr/>
          </p:nvSpPr>
          <p:spPr>
            <a:xfrm>
              <a:off x="4460248" y="2502333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/>
            <p:cNvSpPr/>
            <p:nvPr/>
          </p:nvSpPr>
          <p:spPr>
            <a:xfrm>
              <a:off x="5682087" y="3961165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72466" y="1979372"/>
              <a:ext cx="1073282" cy="115326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2200"/>
                </a:lnSpc>
              </a:pPr>
              <a:r>
                <a:rPr lang="en-US" dirty="0">
                  <a:solidFill>
                    <a:schemeClr val="tx1"/>
                  </a:solidFill>
                </a:rPr>
                <a:t>Alice  25</a:t>
              </a:r>
            </a:p>
            <a:p>
              <a:pPr algn="ctr">
                <a:lnSpc>
                  <a:spcPts val="2200"/>
                </a:lnSpc>
              </a:pPr>
              <a:r>
                <a:rPr lang="en-US" dirty="0">
                  <a:solidFill>
                    <a:schemeClr val="tx1"/>
                  </a:solidFill>
                </a:rPr>
                <a:t>Bob  10</a:t>
              </a:r>
            </a:p>
            <a:p>
              <a:pPr algn="ctr">
                <a:lnSpc>
                  <a:spcPts val="1200"/>
                </a:lnSpc>
              </a:pPr>
              <a:r>
                <a:rPr lang="en-US" b="1" dirty="0">
                  <a:solidFill>
                    <a:schemeClr val="tx1"/>
                  </a:solidFill>
                </a:rPr>
                <a:t>____</a:t>
              </a:r>
              <a:br>
                <a:rPr lang="en-US" b="1" dirty="0">
                  <a:solidFill>
                    <a:schemeClr val="tx1"/>
                  </a:solidFill>
                </a:rPr>
              </a:br>
              <a:r>
                <a:rPr lang="en-US" b="1" dirty="0">
                  <a:solidFill>
                    <a:schemeClr val="tx1"/>
                  </a:solidFill>
                </a:rPr>
                <a:t>____</a:t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/>
            <p:cNvCxnSpPr>
              <a:cxnSpLocks/>
              <a:endCxn id="7" idx="2"/>
            </p:cNvCxnSpPr>
            <p:nvPr/>
          </p:nvCxnSpPr>
          <p:spPr>
            <a:xfrm>
              <a:off x="529085" y="3382012"/>
              <a:ext cx="1689613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/>
              <a:stCxn id="7" idx="6"/>
              <a:endCxn id="8" idx="3"/>
            </p:cNvCxnSpPr>
            <p:nvPr/>
          </p:nvCxnSpPr>
          <p:spPr>
            <a:xfrm flipV="1">
              <a:off x="2434598" y="2697455"/>
              <a:ext cx="2057268" cy="684557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  <a:stCxn id="7" idx="6"/>
              <a:endCxn id="9" idx="2"/>
            </p:cNvCxnSpPr>
            <p:nvPr/>
          </p:nvCxnSpPr>
          <p:spPr>
            <a:xfrm>
              <a:off x="2434598" y="3382012"/>
              <a:ext cx="3247489" cy="693453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4031557" y="1274623"/>
              <a:ext cx="1073282" cy="115326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2200"/>
                </a:lnSpc>
              </a:pPr>
              <a:r>
                <a:rPr lang="en-US" dirty="0">
                  <a:solidFill>
                    <a:schemeClr val="tx1"/>
                  </a:solidFill>
                </a:rPr>
                <a:t>Alice  25</a:t>
              </a:r>
            </a:p>
            <a:p>
              <a:pPr algn="ctr">
                <a:lnSpc>
                  <a:spcPts val="2200"/>
                </a:lnSpc>
              </a:pPr>
              <a:r>
                <a:rPr lang="en-US" dirty="0">
                  <a:solidFill>
                    <a:schemeClr val="tx1"/>
                  </a:solidFill>
                </a:rPr>
                <a:t>Bob  10</a:t>
              </a:r>
            </a:p>
            <a:p>
              <a:pPr algn="ctr">
                <a:lnSpc>
                  <a:spcPts val="1200"/>
                </a:lnSpc>
              </a:pPr>
              <a:r>
                <a:rPr lang="en-US" b="1" dirty="0">
                  <a:solidFill>
                    <a:schemeClr val="tx1"/>
                  </a:solidFill>
                </a:rPr>
                <a:t>____</a:t>
              </a:r>
              <a:br>
                <a:rPr lang="en-US" b="1" dirty="0">
                  <a:solidFill>
                    <a:schemeClr val="tx1"/>
                  </a:solidFill>
                </a:rPr>
              </a:br>
              <a:r>
                <a:rPr lang="en-US" b="1" dirty="0">
                  <a:solidFill>
                    <a:schemeClr val="tx1"/>
                  </a:solidFill>
                </a:rPr>
                <a:t>____</a:t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69807" y="2768801"/>
              <a:ext cx="1073282" cy="115326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2200"/>
                </a:lnSpc>
              </a:pPr>
              <a:r>
                <a:rPr lang="en-US" dirty="0">
                  <a:solidFill>
                    <a:schemeClr val="tx1"/>
                  </a:solidFill>
                </a:rPr>
                <a:t>Alice  25</a:t>
              </a:r>
            </a:p>
            <a:p>
              <a:pPr algn="ctr">
                <a:lnSpc>
                  <a:spcPts val="2200"/>
                </a:lnSpc>
              </a:pPr>
              <a:r>
                <a:rPr lang="en-US" dirty="0">
                  <a:solidFill>
                    <a:schemeClr val="tx1"/>
                  </a:solidFill>
                </a:rPr>
                <a:t>Bob  10</a:t>
              </a:r>
            </a:p>
            <a:p>
              <a:pPr algn="ctr">
                <a:lnSpc>
                  <a:spcPts val="1200"/>
                </a:lnSpc>
              </a:pPr>
              <a:r>
                <a:rPr lang="en-US" b="1" dirty="0">
                  <a:solidFill>
                    <a:schemeClr val="tx1"/>
                  </a:solidFill>
                </a:rPr>
                <a:t>____</a:t>
              </a:r>
              <a:br>
                <a:rPr lang="en-US" b="1" dirty="0">
                  <a:solidFill>
                    <a:schemeClr val="tx1"/>
                  </a:solidFill>
                </a:rPr>
              </a:br>
              <a:r>
                <a:rPr lang="en-US" b="1" dirty="0">
                  <a:solidFill>
                    <a:schemeClr val="tx1"/>
                  </a:solidFill>
                </a:rPr>
                <a:t>____</a:t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rect_txn_2"/>
          <p:cNvSpPr/>
          <p:nvPr/>
        </p:nvSpPr>
        <p:spPr>
          <a:xfrm>
            <a:off x="572541" y="3521069"/>
            <a:ext cx="657291" cy="42294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B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5 BTC</a:t>
            </a:r>
          </a:p>
        </p:txBody>
      </p:sp>
      <p:sp>
        <p:nvSpPr>
          <p:cNvPr id="33" name="txt_cng_1_balance"/>
          <p:cNvSpPr txBox="1"/>
          <p:nvPr/>
        </p:nvSpPr>
        <p:spPr>
          <a:xfrm>
            <a:off x="2345566" y="2204587"/>
            <a:ext cx="33668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</a:t>
            </a:r>
          </a:p>
          <a:p>
            <a:r>
              <a:rPr lang="en-US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34" name="txt_cng_2_balance"/>
          <p:cNvSpPr txBox="1"/>
          <p:nvPr/>
        </p:nvSpPr>
        <p:spPr>
          <a:xfrm>
            <a:off x="4676148" y="1499737"/>
            <a:ext cx="33668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</a:t>
            </a:r>
          </a:p>
          <a:p>
            <a:r>
              <a:rPr lang="en-US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36" name="txt_cng_3_balance"/>
          <p:cNvSpPr txBox="1"/>
          <p:nvPr/>
        </p:nvSpPr>
        <p:spPr>
          <a:xfrm>
            <a:off x="5920484" y="2996780"/>
            <a:ext cx="33668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</a:t>
            </a:r>
          </a:p>
          <a:p>
            <a:r>
              <a:rPr lang="en-US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007526" y="3530267"/>
            <a:ext cx="657291" cy="42294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B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5 BTC</a:t>
            </a:r>
          </a:p>
        </p:txBody>
      </p:sp>
      <p:sp>
        <p:nvSpPr>
          <p:cNvPr id="37" name="rect_txn_3"/>
          <p:cNvSpPr/>
          <p:nvPr/>
        </p:nvSpPr>
        <p:spPr>
          <a:xfrm>
            <a:off x="2007527" y="3538216"/>
            <a:ext cx="657291" cy="42294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B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5 BTC</a:t>
            </a:r>
          </a:p>
        </p:txBody>
      </p:sp>
      <p:sp>
        <p:nvSpPr>
          <p:cNvPr id="39" name="txt_alice_to_bob"/>
          <p:cNvSpPr>
            <a:spLocks noGrp="1"/>
          </p:cNvSpPr>
          <p:nvPr>
            <p:ph idx="1"/>
          </p:nvPr>
        </p:nvSpPr>
        <p:spPr>
          <a:xfrm>
            <a:off x="425130" y="1280379"/>
            <a:ext cx="3368945" cy="570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Alice </a:t>
            </a:r>
            <a:r>
              <a:rPr lang="en-US" sz="2400" dirty="0">
                <a:sym typeface="Wingdings" panose="05000000000000000000" pitchFamily="2" charset="2"/>
              </a:rPr>
              <a:t> Bob       5  BTC</a:t>
            </a:r>
            <a:endParaRPr lang="en-US" sz="2400" dirty="0"/>
          </a:p>
        </p:txBody>
      </p:sp>
      <p:sp>
        <p:nvSpPr>
          <p:cNvPr id="60" name="Rect_all_trans"/>
          <p:cNvSpPr/>
          <p:nvPr/>
        </p:nvSpPr>
        <p:spPr>
          <a:xfrm>
            <a:off x="340746" y="5233639"/>
            <a:ext cx="255178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Alice  </a:t>
            </a:r>
            <a:r>
              <a:rPr lang="en-US" dirty="0">
                <a:sym typeface="Wingdings" panose="05000000000000000000" pitchFamily="2" charset="2"/>
              </a:rPr>
              <a:t>  Bob	5 BTC</a:t>
            </a:r>
          </a:p>
          <a:p>
            <a:r>
              <a:rPr lang="en-US" dirty="0">
                <a:sym typeface="Wingdings" panose="05000000000000000000" pitchFamily="2" charset="2"/>
              </a:rPr>
              <a:t>June 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Kaven</a:t>
            </a:r>
            <a:r>
              <a:rPr lang="en-US" dirty="0">
                <a:sym typeface="Wingdings" panose="05000000000000000000" pitchFamily="2" charset="2"/>
              </a:rPr>
              <a:t>	8 BTC</a:t>
            </a:r>
          </a:p>
          <a:p>
            <a:r>
              <a:rPr lang="en-US" dirty="0">
                <a:sym typeface="Wingdings" panose="05000000000000000000" pitchFamily="2" charset="2"/>
              </a:rPr>
              <a:t>Sam 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Tayler	8 BTC</a:t>
            </a:r>
          </a:p>
          <a:p>
            <a:r>
              <a:rPr lang="en-US" dirty="0">
                <a:sym typeface="Wingdings" panose="05000000000000000000" pitchFamily="2" charset="2"/>
              </a:rPr>
              <a:t>…		…</a:t>
            </a:r>
          </a:p>
        </p:txBody>
      </p:sp>
      <p:sp>
        <p:nvSpPr>
          <p:cNvPr id="61" name="Flowchart: Connector 60"/>
          <p:cNvSpPr/>
          <p:nvPr/>
        </p:nvSpPr>
        <p:spPr>
          <a:xfrm>
            <a:off x="3369931" y="5472653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Connector 63"/>
          <p:cNvSpPr/>
          <p:nvPr/>
        </p:nvSpPr>
        <p:spPr>
          <a:xfrm>
            <a:off x="4185302" y="5049704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64"/>
          <p:cNvSpPr/>
          <p:nvPr/>
        </p:nvSpPr>
        <p:spPr>
          <a:xfrm>
            <a:off x="4148966" y="5869191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cxnSpLocks/>
            <a:stCxn id="61" idx="6"/>
            <a:endCxn id="64" idx="3"/>
          </p:cNvCxnSpPr>
          <p:nvPr/>
        </p:nvCxnSpPr>
        <p:spPr>
          <a:xfrm flipV="1">
            <a:off x="3585831" y="5244826"/>
            <a:ext cx="631089" cy="34212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cxnSpLocks/>
            <a:stCxn id="61" idx="5"/>
            <a:endCxn id="65" idx="2"/>
          </p:cNvCxnSpPr>
          <p:nvPr/>
        </p:nvCxnSpPr>
        <p:spPr>
          <a:xfrm>
            <a:off x="3554213" y="5667775"/>
            <a:ext cx="594753" cy="31571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lowchart: Connector 77"/>
          <p:cNvSpPr/>
          <p:nvPr/>
        </p:nvSpPr>
        <p:spPr>
          <a:xfrm>
            <a:off x="4932719" y="5445855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lowchart: Connector 78"/>
          <p:cNvSpPr/>
          <p:nvPr/>
        </p:nvSpPr>
        <p:spPr>
          <a:xfrm>
            <a:off x="4896383" y="6265342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>
            <a:cxnSpLocks/>
            <a:endCxn id="78" idx="3"/>
          </p:cNvCxnSpPr>
          <p:nvPr/>
        </p:nvCxnSpPr>
        <p:spPr>
          <a:xfrm flipV="1">
            <a:off x="4333248" y="5640977"/>
            <a:ext cx="631089" cy="34212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cxnSpLocks/>
            <a:endCxn id="79" idx="2"/>
          </p:cNvCxnSpPr>
          <p:nvPr/>
        </p:nvCxnSpPr>
        <p:spPr>
          <a:xfrm>
            <a:off x="4301630" y="6063926"/>
            <a:ext cx="594753" cy="31571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lowchart: Connector 81"/>
          <p:cNvSpPr/>
          <p:nvPr/>
        </p:nvSpPr>
        <p:spPr>
          <a:xfrm>
            <a:off x="5599086" y="5835326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>
            <a:cxnSpLocks/>
            <a:endCxn id="82" idx="3"/>
          </p:cNvCxnSpPr>
          <p:nvPr/>
        </p:nvCxnSpPr>
        <p:spPr>
          <a:xfrm flipV="1">
            <a:off x="4999615" y="6030448"/>
            <a:ext cx="631089" cy="34212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_passing"/>
          <p:cNvSpPr/>
          <p:nvPr/>
        </p:nvSpPr>
        <p:spPr>
          <a:xfrm>
            <a:off x="5821485" y="4889625"/>
            <a:ext cx="19613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Passing other’s transactions along</a:t>
            </a:r>
          </a:p>
        </p:txBody>
      </p:sp>
      <p:pic>
        <p:nvPicPr>
          <p:cNvPr id="41" name="圖片 7" descr="Distributed consensus 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362" y="3535315"/>
            <a:ext cx="3746383" cy="3250174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8610600" y="71100"/>
            <a:ext cx="3367444" cy="3330222"/>
            <a:chOff x="6413500" y="689809"/>
            <a:chExt cx="3254358" cy="3120841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2534" y="1323960"/>
              <a:ext cx="2267364" cy="221340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6413500" y="1145003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985496" y="689809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413500" y="2341186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393226" y="3016899"/>
              <a:ext cx="582990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987695" y="2832475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090010" y="1483560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Straight Connector 49"/>
            <p:cNvCxnSpPr>
              <a:cxnSpLocks/>
              <a:stCxn id="45" idx="2"/>
            </p:cNvCxnSpPr>
            <p:nvPr/>
          </p:nvCxnSpPr>
          <p:spPr>
            <a:xfrm flipH="1">
              <a:off x="7976216" y="1483560"/>
              <a:ext cx="298204" cy="5456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  <a:stCxn id="46" idx="3"/>
            </p:cNvCxnSpPr>
            <p:nvPr/>
          </p:nvCxnSpPr>
          <p:spPr>
            <a:xfrm flipV="1">
              <a:off x="6991348" y="2442186"/>
              <a:ext cx="424764" cy="2958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  <a:endCxn id="47" idx="0"/>
            </p:cNvCxnSpPr>
            <p:nvPr/>
          </p:nvCxnSpPr>
          <p:spPr>
            <a:xfrm flipH="1">
              <a:off x="7684721" y="2360558"/>
              <a:ext cx="84662" cy="6563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  <a:stCxn id="49" idx="1"/>
            </p:cNvCxnSpPr>
            <p:nvPr/>
          </p:nvCxnSpPr>
          <p:spPr>
            <a:xfrm flipH="1">
              <a:off x="8742214" y="1880436"/>
              <a:ext cx="347796" cy="6325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/>
              <a:stCxn id="48" idx="1"/>
            </p:cNvCxnSpPr>
            <p:nvPr/>
          </p:nvCxnSpPr>
          <p:spPr>
            <a:xfrm flipH="1" flipV="1">
              <a:off x="8585817" y="2638801"/>
              <a:ext cx="401878" cy="59055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cxnSpLocks/>
            </p:cNvCxnSpPr>
            <p:nvPr/>
          </p:nvCxnSpPr>
          <p:spPr>
            <a:xfrm>
              <a:off x="6989005" y="1541878"/>
              <a:ext cx="551068" cy="6662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/>
          <p:cNvSpPr/>
          <p:nvPr/>
        </p:nvSpPr>
        <p:spPr>
          <a:xfrm>
            <a:off x="10229238" y="4902628"/>
            <a:ext cx="657291" cy="42294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B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5 BTC</a:t>
            </a:r>
          </a:p>
        </p:txBody>
      </p:sp>
    </p:spTree>
    <p:extLst>
      <p:ext uri="{BB962C8B-B14F-4D97-AF65-F5344CB8AC3E}">
        <p14:creationId xmlns:p14="http://schemas.microsoft.com/office/powerpoint/2010/main" val="773438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Authentication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21</a:t>
            </a:fld>
            <a:endParaRPr lang="en-US"/>
          </a:p>
        </p:txBody>
      </p:sp>
      <p:grpSp>
        <p:nvGrpSpPr>
          <p:cNvPr id="10" name="G_wallet"/>
          <p:cNvGrpSpPr/>
          <p:nvPr/>
        </p:nvGrpSpPr>
        <p:grpSpPr>
          <a:xfrm>
            <a:off x="3495102" y="1571342"/>
            <a:ext cx="2331898" cy="2000929"/>
            <a:chOff x="3495102" y="1531237"/>
            <a:chExt cx="2331898" cy="200092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5403" y="1531237"/>
              <a:ext cx="1101597" cy="1133231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495102" y="2024061"/>
              <a:ext cx="1989188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Digital Signature</a:t>
              </a:r>
            </a:p>
            <a:p>
              <a:r>
                <a:rPr lang="en-US" dirty="0"/>
                <a:t>Bf853d30272138df448817512c8de9cc3f75849eac1234cc</a:t>
              </a:r>
              <a:br>
                <a:rPr lang="en-US" dirty="0"/>
              </a:br>
              <a:r>
                <a:rPr lang="en-US" dirty="0"/>
                <a:t>…</a:t>
              </a:r>
            </a:p>
          </p:txBody>
        </p:sp>
      </p:grpSp>
      <p:sp>
        <p:nvSpPr>
          <p:cNvPr id="9" name="R_txns"/>
          <p:cNvSpPr/>
          <p:nvPr/>
        </p:nvSpPr>
        <p:spPr>
          <a:xfrm>
            <a:off x="6621719" y="1466632"/>
            <a:ext cx="454788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Transaction Messages</a:t>
            </a:r>
          </a:p>
          <a:p>
            <a:r>
              <a:rPr lang="en-US" dirty="0"/>
              <a:t>                                                   Digital Signature</a:t>
            </a:r>
          </a:p>
          <a:p>
            <a:r>
              <a:rPr lang="en-US" sz="2000" dirty="0"/>
              <a:t>Alice  </a:t>
            </a:r>
            <a:r>
              <a:rPr lang="en-US" sz="2000" dirty="0">
                <a:sym typeface="Wingdings" panose="05000000000000000000" pitchFamily="2" charset="2"/>
              </a:rPr>
              <a:t>  Bob	5  BTC	</a:t>
            </a:r>
            <a:r>
              <a:rPr lang="en-US" sz="2000" dirty="0"/>
              <a:t>d302721…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June 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Dave	8 BTC	</a:t>
            </a:r>
            <a:r>
              <a:rPr lang="en-US" sz="2000" dirty="0"/>
              <a:t>81758de…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Andy  Juan	6 BTC	</a:t>
            </a:r>
            <a:r>
              <a:rPr lang="en-US" sz="2000" dirty="0"/>
              <a:t>17512c8…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/>
              <a:t>Sam  </a:t>
            </a:r>
            <a:r>
              <a:rPr lang="en-US" sz="2000" dirty="0">
                <a:sym typeface="Wingdings" panose="05000000000000000000" pitchFamily="2" charset="2"/>
              </a:rPr>
              <a:t> John	4 BTC	</a:t>
            </a:r>
            <a:r>
              <a:rPr lang="en-US" sz="2000" dirty="0"/>
              <a:t>9eac123…</a:t>
            </a:r>
          </a:p>
        </p:txBody>
      </p:sp>
      <p:sp>
        <p:nvSpPr>
          <p:cNvPr id="11" name="R_txns_diff"/>
          <p:cNvSpPr/>
          <p:nvPr/>
        </p:nvSpPr>
        <p:spPr>
          <a:xfrm>
            <a:off x="10514097" y="2249419"/>
            <a:ext cx="1461851" cy="5864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sz="2000" b="1" dirty="0">
                <a:solidFill>
                  <a:srgbClr val="FF0000"/>
                </a:solidFill>
              </a:rPr>
              <a:t>different every time</a:t>
            </a:r>
          </a:p>
        </p:txBody>
      </p:sp>
      <p:grpSp>
        <p:nvGrpSpPr>
          <p:cNvPr id="15" name="G_sig"/>
          <p:cNvGrpSpPr/>
          <p:nvPr/>
        </p:nvGrpSpPr>
        <p:grpSpPr>
          <a:xfrm>
            <a:off x="300180" y="4036011"/>
            <a:ext cx="6450638" cy="1250333"/>
            <a:chOff x="396432" y="4036011"/>
            <a:chExt cx="6450638" cy="1250333"/>
          </a:xfrm>
        </p:grpSpPr>
        <p:pic>
          <p:nvPicPr>
            <p:cNvPr id="12" name="P_Si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432" y="4036011"/>
              <a:ext cx="6450638" cy="1250333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908769" y="4789897"/>
              <a:ext cx="10820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Create</a:t>
              </a:r>
              <a:r>
                <a:rPr lang="en-US" sz="14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396635" y="4796213"/>
              <a:ext cx="9760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Verify</a:t>
              </a:r>
              <a:r>
                <a:rPr lang="en-US" sz="14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 </a:t>
              </a:r>
            </a:p>
          </p:txBody>
        </p:sp>
      </p:grpSp>
      <p:sp>
        <p:nvSpPr>
          <p:cNvPr id="18" name="R_Sig"/>
          <p:cNvSpPr/>
          <p:nvPr/>
        </p:nvSpPr>
        <p:spPr>
          <a:xfrm>
            <a:off x="574608" y="546521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Signature = create(message, private key)</a:t>
            </a:r>
          </a:p>
          <a:p>
            <a:r>
              <a:rPr lang="en-US" sz="2400" dirty="0"/>
              <a:t>1=? Verify(message, public key, signature)</a:t>
            </a:r>
          </a:p>
        </p:txBody>
      </p:sp>
      <p:pic>
        <p:nvPicPr>
          <p:cNvPr id="3" name="P_Tran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3" y="2152768"/>
            <a:ext cx="2026013" cy="886600"/>
          </a:xfrm>
          <a:prstGeom prst="rect">
            <a:avLst/>
          </a:prstGeom>
        </p:spPr>
      </p:pic>
      <p:sp>
        <p:nvSpPr>
          <p:cNvPr id="5" name="R_Alice"/>
          <p:cNvSpPr/>
          <p:nvPr/>
        </p:nvSpPr>
        <p:spPr>
          <a:xfrm rot="20790045">
            <a:off x="699012" y="1755952"/>
            <a:ext cx="1055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? Alice ?</a:t>
            </a:r>
          </a:p>
        </p:txBody>
      </p:sp>
      <p:sp>
        <p:nvSpPr>
          <p:cNvPr id="7" name="R_Basics"/>
          <p:cNvSpPr/>
          <p:nvPr/>
        </p:nvSpPr>
        <p:spPr>
          <a:xfrm>
            <a:off x="1965865" y="1156125"/>
            <a:ext cx="2816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hlinkClick r:id="rId5" action="ppaction://hlinkpres?slideindex=1&amp;slidetitle="/>
              </a:rPr>
              <a:t>Cryptographic Basics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29" name="R_How_Much"/>
          <p:cNvSpPr/>
          <p:nvPr/>
        </p:nvSpPr>
        <p:spPr>
          <a:xfrm>
            <a:off x="8359407" y="4240868"/>
            <a:ext cx="3280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How Can We know how much </a:t>
            </a:r>
            <a:r>
              <a:rPr lang="en-US" dirty="0" err="1">
                <a:solidFill>
                  <a:srgbClr val="FF0000"/>
                </a:solidFill>
                <a:latin typeface="Arial Black" panose="020B0A04020102020204" pitchFamily="34" charset="0"/>
              </a:rPr>
              <a:t>alice</a:t>
            </a:r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 have ?</a:t>
            </a:r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78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196" y="45329"/>
            <a:ext cx="3881603" cy="38155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Balance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0126" y="4148874"/>
            <a:ext cx="2653720" cy="4707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Balance:  16</a:t>
            </a:r>
          </a:p>
        </p:txBody>
      </p:sp>
      <p:pic>
        <p:nvPicPr>
          <p:cNvPr id="4" name="P_Transaction Lis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8" y="1338522"/>
            <a:ext cx="5914354" cy="431524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22</a:t>
            </a:fld>
            <a:endParaRPr lang="en-US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6EEF9C-D8EE-4444-AD18-FDA4DCDDF73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05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084" y="45728"/>
            <a:ext cx="7540306" cy="30482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 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5"/>
            <a:ext cx="3693743" cy="360760"/>
          </a:xfrm>
        </p:spPr>
        <p:txBody>
          <a:bodyPr>
            <a:normAutofit lnSpcReduction="10000"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Alice </a:t>
            </a:r>
            <a:r>
              <a:rPr lang="en-US" sz="2000" b="1" dirty="0">
                <a:solidFill>
                  <a:srgbClr val="C00000"/>
                </a:solidFill>
                <a:sym typeface="Wingdings" panose="05000000000000000000" pitchFamily="2" charset="2"/>
              </a:rPr>
              <a:t> Bob</a:t>
            </a:r>
            <a:r>
              <a:rPr lang="en-US" sz="2000" b="1" dirty="0">
                <a:solidFill>
                  <a:srgbClr val="C00000"/>
                </a:solidFill>
              </a:rPr>
              <a:t>:  139.606 BTC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853" y="3590569"/>
            <a:ext cx="7628536" cy="133878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23</a:t>
            </a:fld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6EEF9C-D8EE-4444-AD18-FDA4DCDDF73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4" name="rect_txn_2"/>
          <p:cNvSpPr/>
          <p:nvPr/>
        </p:nvSpPr>
        <p:spPr>
          <a:xfrm>
            <a:off x="35134" y="3088208"/>
            <a:ext cx="670722" cy="42294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B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139 BTC</a:t>
            </a:r>
          </a:p>
        </p:txBody>
      </p:sp>
      <p:sp>
        <p:nvSpPr>
          <p:cNvPr id="29" name="rect_txn_3"/>
          <p:cNvSpPr/>
          <p:nvPr/>
        </p:nvSpPr>
        <p:spPr>
          <a:xfrm>
            <a:off x="1470120" y="3105355"/>
            <a:ext cx="657291" cy="42294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B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139 BTC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70119" y="3097406"/>
            <a:ext cx="657291" cy="42294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B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139 BTC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84486" y="1854070"/>
            <a:ext cx="4635498" cy="1913797"/>
            <a:chOff x="184486" y="1717440"/>
            <a:chExt cx="4635498" cy="1913797"/>
          </a:xfrm>
        </p:grpSpPr>
        <p:sp>
          <p:nvSpPr>
            <p:cNvPr id="15" name="Flowchart: Connector 14"/>
            <p:cNvSpPr/>
            <p:nvPr/>
          </p:nvSpPr>
          <p:spPr>
            <a:xfrm>
              <a:off x="1681291" y="2698221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/>
            <p:cNvSpPr/>
            <p:nvPr/>
          </p:nvSpPr>
          <p:spPr>
            <a:xfrm>
              <a:off x="3922841" y="1932842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/>
            <p:cNvSpPr/>
            <p:nvPr/>
          </p:nvSpPr>
          <p:spPr>
            <a:xfrm>
              <a:off x="3954459" y="3163074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13945" y="1889033"/>
              <a:ext cx="607333" cy="73108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9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______ 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______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>
                <a:lnSpc>
                  <a:spcPts val="9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Connector 18"/>
            <p:cNvCxnSpPr>
              <a:cxnSpLocks/>
              <a:endCxn id="15" idx="2"/>
            </p:cNvCxnSpPr>
            <p:nvPr/>
          </p:nvCxnSpPr>
          <p:spPr>
            <a:xfrm>
              <a:off x="184486" y="2812521"/>
              <a:ext cx="1496805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  <a:stCxn id="15" idx="6"/>
              <a:endCxn id="16" idx="3"/>
            </p:cNvCxnSpPr>
            <p:nvPr/>
          </p:nvCxnSpPr>
          <p:spPr>
            <a:xfrm flipV="1">
              <a:off x="1897191" y="2127964"/>
              <a:ext cx="2057268" cy="684557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  <a:stCxn id="15" idx="6"/>
            </p:cNvCxnSpPr>
            <p:nvPr/>
          </p:nvCxnSpPr>
          <p:spPr>
            <a:xfrm>
              <a:off x="1897191" y="2812521"/>
              <a:ext cx="2081255" cy="427988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4195944" y="1717440"/>
              <a:ext cx="607333" cy="73108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9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______ 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______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>
                <a:lnSpc>
                  <a:spcPts val="9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12651" y="2900151"/>
              <a:ext cx="607333" cy="731086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9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______ 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______</a:t>
              </a:r>
              <a:endParaRPr lang="en-US" sz="1400" dirty="0">
                <a:solidFill>
                  <a:schemeClr val="tx1"/>
                </a:solidFill>
              </a:endParaRPr>
            </a:p>
            <a:p>
              <a:pPr algn="ctr">
                <a:lnSpc>
                  <a:spcPts val="9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536476" y="311117"/>
            <a:ext cx="1422184" cy="3150470"/>
            <a:chOff x="6536476" y="311117"/>
            <a:chExt cx="1422184" cy="3150470"/>
          </a:xfrm>
        </p:grpSpPr>
        <p:sp>
          <p:nvSpPr>
            <p:cNvPr id="54" name="Rectangle 53"/>
            <p:cNvSpPr/>
            <p:nvPr/>
          </p:nvSpPr>
          <p:spPr>
            <a:xfrm>
              <a:off x="6737131" y="311117"/>
              <a:ext cx="714703" cy="2782820"/>
            </a:xfrm>
            <a:prstGeom prst="rect">
              <a:avLst/>
            </a:prstGeom>
            <a:noFill/>
            <a:ln w="476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536476" y="2999922"/>
              <a:ext cx="14221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B0F0"/>
                  </a:solidFill>
                </a:rPr>
                <a:t>= 139.616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869531" y="3685078"/>
            <a:ext cx="3821007" cy="1365329"/>
            <a:chOff x="5869531" y="3685078"/>
            <a:chExt cx="3821007" cy="1365329"/>
          </a:xfrm>
        </p:grpSpPr>
        <p:sp>
          <p:nvSpPr>
            <p:cNvPr id="59" name="Rectangle 58"/>
            <p:cNvSpPr/>
            <p:nvPr/>
          </p:nvSpPr>
          <p:spPr>
            <a:xfrm>
              <a:off x="6799783" y="4031790"/>
              <a:ext cx="2890755" cy="193786"/>
            </a:xfrm>
            <a:prstGeom prst="rect">
              <a:avLst/>
            </a:prstGeom>
            <a:noFill/>
            <a:ln w="4762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53611" y="4062586"/>
              <a:ext cx="8883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B0F0"/>
                  </a:solidFill>
                </a:rPr>
                <a:t>0.011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869531" y="4588742"/>
              <a:ext cx="11993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B0F0"/>
                  </a:solidFill>
                </a:rPr>
                <a:t>139.606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471613" y="3685078"/>
              <a:ext cx="20587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B0F0"/>
                  </a:solidFill>
                </a:rPr>
                <a:t>back to sender</a:t>
              </a:r>
            </a:p>
          </p:txBody>
        </p:sp>
      </p:grpSp>
      <p:sp>
        <p:nvSpPr>
          <p:cNvPr id="65" name="Rectangle 64"/>
          <p:cNvSpPr/>
          <p:nvPr/>
        </p:nvSpPr>
        <p:spPr>
          <a:xfrm>
            <a:off x="121058" y="5458617"/>
            <a:ext cx="690868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hlinkClick r:id="rId4" action="ppaction://hlinkpres?slideindex=1&amp;slidetitle="/>
              </a:rPr>
              <a:t>Added One more </a:t>
            </a:r>
            <a:r>
              <a:rPr lang="en-US" sz="2800" b="1" dirty="0" err="1">
                <a:solidFill>
                  <a:srgbClr val="C00000"/>
                </a:solidFill>
                <a:hlinkClick r:id="rId4" action="ppaction://hlinkpres?slideindex=1&amp;slidetitle="/>
              </a:rPr>
              <a:t>txn</a:t>
            </a:r>
            <a:r>
              <a:rPr lang="en-US" sz="2800" b="1" dirty="0">
                <a:solidFill>
                  <a:srgbClr val="C00000"/>
                </a:solidFill>
                <a:hlinkClick r:id="" action="ppaction://hlinkpres?slideindex=1&amp;slidetitle="/>
              </a:rPr>
              <a:t> record in the next Block</a:t>
            </a:r>
          </a:p>
          <a:p>
            <a:r>
              <a:rPr lang="en-US" sz="2800" b="1" dirty="0">
                <a:solidFill>
                  <a:srgbClr val="C00000"/>
                </a:solidFill>
                <a:hlinkClick r:id="" action="ppaction://hlinkpres?slideindex=1&amp;slidetitle="/>
              </a:rPr>
              <a:t>But How?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952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805" y="335630"/>
            <a:ext cx="11818375" cy="667262"/>
          </a:xfrm>
        </p:spPr>
        <p:txBody>
          <a:bodyPr>
            <a:normAutofit fontScale="90000"/>
          </a:bodyPr>
          <a:lstStyle/>
          <a:p>
            <a:r>
              <a:rPr lang="en-US" dirty="0"/>
              <a:t>Transaction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24</a:t>
            </a:fld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5974126" y="1233456"/>
            <a:ext cx="4010702" cy="2376264"/>
            <a:chOff x="5974126" y="1233456"/>
            <a:chExt cx="4010702" cy="2376264"/>
          </a:xfrm>
        </p:grpSpPr>
        <p:sp>
          <p:nvSpPr>
            <p:cNvPr id="5" name="矩形 4"/>
            <p:cNvSpPr/>
            <p:nvPr/>
          </p:nvSpPr>
          <p:spPr bwMode="auto">
            <a:xfrm>
              <a:off x="5974126" y="1233456"/>
              <a:ext cx="3888432" cy="237626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6262158" y="1665504"/>
              <a:ext cx="1440160" cy="18002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7" name="右箭头 6"/>
            <p:cNvSpPr/>
            <p:nvPr/>
          </p:nvSpPr>
          <p:spPr bwMode="auto">
            <a:xfrm>
              <a:off x="7702318" y="2205564"/>
              <a:ext cx="504056" cy="684076"/>
            </a:xfrm>
            <a:prstGeom prst="rightArrow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cxnSp>
          <p:nvCxnSpPr>
            <p:cNvPr id="8" name="直接连接符 8"/>
            <p:cNvCxnSpPr>
              <a:cxnSpLocks/>
            </p:cNvCxnSpPr>
            <p:nvPr/>
          </p:nvCxnSpPr>
          <p:spPr bwMode="auto">
            <a:xfrm>
              <a:off x="7702318" y="2391444"/>
              <a:ext cx="0" cy="3240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矩形 9"/>
            <p:cNvSpPr/>
            <p:nvPr/>
          </p:nvSpPr>
          <p:spPr bwMode="auto">
            <a:xfrm>
              <a:off x="6478182" y="2035592"/>
              <a:ext cx="1008112" cy="108012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54262" y="2031544"/>
              <a:ext cx="12341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+mj-lt"/>
                  <a:ea typeface="微软雅黑" pitchFamily="34" charset="-122"/>
                </a:rPr>
                <a:t>Input 0</a:t>
              </a:r>
            </a:p>
            <a:p>
              <a:pPr algn="ctr"/>
              <a:r>
                <a:rPr lang="zh-CN" altLang="en-US" sz="1400" b="1" dirty="0">
                  <a:latin typeface="+mj-lt"/>
                  <a:ea typeface="微软雅黑" pitchFamily="34" charset="-122"/>
                </a:rPr>
                <a:t>“来自于小明，</a:t>
              </a:r>
              <a:endParaRPr lang="en-US" altLang="zh-CN" sz="1400" b="1" dirty="0">
                <a:latin typeface="+mj-lt"/>
                <a:ea typeface="微软雅黑" pitchFamily="34" charset="-122"/>
              </a:endParaRPr>
            </a:p>
            <a:p>
              <a:pPr algn="ctr"/>
              <a:r>
                <a:rPr lang="zh-CN" altLang="en-US" sz="1400" b="1" dirty="0">
                  <a:latin typeface="+mj-lt"/>
                  <a:ea typeface="微软雅黑" pitchFamily="34" charset="-122"/>
                </a:rPr>
                <a:t>被小明签名“</a:t>
              </a:r>
            </a:p>
          </p:txBody>
        </p:sp>
        <p:sp>
          <p:nvSpPr>
            <p:cNvPr id="11" name="矩形 12"/>
            <p:cNvSpPr/>
            <p:nvPr/>
          </p:nvSpPr>
          <p:spPr bwMode="auto">
            <a:xfrm>
              <a:off x="8638422" y="1737512"/>
              <a:ext cx="1008112" cy="625777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658518" y="1770343"/>
              <a:ext cx="9779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+mj-lt"/>
                  <a:ea typeface="微软雅黑" pitchFamily="34" charset="-122"/>
                </a:rPr>
                <a:t>Output 0</a:t>
              </a:r>
            </a:p>
            <a:p>
              <a:pPr algn="ctr"/>
              <a:r>
                <a:rPr lang="zh-CN" altLang="en-US" sz="1400" b="1" dirty="0">
                  <a:latin typeface="+mj-lt"/>
                  <a:ea typeface="微软雅黑" pitchFamily="34" charset="-122"/>
                </a:rPr>
                <a:t>“</a:t>
              </a:r>
              <a:r>
                <a:rPr lang="en-US" altLang="zh-CN" sz="1400" b="1" dirty="0">
                  <a:latin typeface="+mj-lt"/>
                  <a:ea typeface="微软雅黑" pitchFamily="34" charset="-122"/>
                </a:rPr>
                <a:t>To </a:t>
              </a:r>
              <a:r>
                <a:rPr lang="zh-CN" altLang="en-US" sz="1400" b="1" dirty="0">
                  <a:latin typeface="+mj-lt"/>
                  <a:ea typeface="微软雅黑" pitchFamily="34" charset="-122"/>
                </a:rPr>
                <a:t>小红”</a:t>
              </a:r>
              <a:endParaRPr lang="en-US" altLang="zh-CN" sz="1400" b="1" dirty="0">
                <a:latin typeface="+mj-lt"/>
                <a:ea typeface="微软雅黑" pitchFamily="34" charset="-122"/>
              </a:endParaRPr>
            </a:p>
          </p:txBody>
        </p:sp>
        <p:sp>
          <p:nvSpPr>
            <p:cNvPr id="13" name="矩形 14"/>
            <p:cNvSpPr/>
            <p:nvPr/>
          </p:nvSpPr>
          <p:spPr bwMode="auto">
            <a:xfrm>
              <a:off x="8638422" y="2682976"/>
              <a:ext cx="1008112" cy="625777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658518" y="2613881"/>
              <a:ext cx="97796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+mj-lt"/>
                  <a:ea typeface="微软雅黑" pitchFamily="34" charset="-122"/>
                </a:rPr>
                <a:t>Output 1</a:t>
              </a:r>
            </a:p>
            <a:p>
              <a:pPr algn="ctr"/>
              <a:r>
                <a:rPr lang="zh-CN" altLang="en-US" sz="1400" b="1" dirty="0">
                  <a:latin typeface="+mj-lt"/>
                  <a:ea typeface="微软雅黑" pitchFamily="34" charset="-122"/>
                </a:rPr>
                <a:t>“</a:t>
              </a:r>
              <a:r>
                <a:rPr lang="en-US" altLang="zh-CN" sz="1400" b="1" dirty="0">
                  <a:latin typeface="+mj-lt"/>
                  <a:ea typeface="微软雅黑" pitchFamily="34" charset="-122"/>
                </a:rPr>
                <a:t>To </a:t>
              </a:r>
              <a:r>
                <a:rPr lang="zh-CN" altLang="en-US" sz="1400" b="1" dirty="0">
                  <a:latin typeface="+mj-lt"/>
                  <a:ea typeface="微软雅黑" pitchFamily="34" charset="-122"/>
                </a:rPr>
                <a:t>小明”</a:t>
              </a:r>
              <a:endParaRPr lang="en-US" altLang="zh-CN" sz="1400" b="1" dirty="0">
                <a:latin typeface="+mj-lt"/>
                <a:ea typeface="微软雅黑" pitchFamily="34" charset="-122"/>
              </a:endParaRPr>
            </a:p>
            <a:p>
              <a:pPr algn="ctr"/>
              <a:r>
                <a:rPr lang="zh-CN" altLang="en-US" sz="1400" b="1" dirty="0">
                  <a:latin typeface="+mj-lt"/>
                  <a:ea typeface="微软雅黑" pitchFamily="34" charset="-122"/>
                </a:rPr>
                <a:t>（找零）</a:t>
              </a:r>
              <a:endParaRPr lang="en-US" altLang="zh-CN" sz="1400" b="1" dirty="0">
                <a:latin typeface="+mj-lt"/>
                <a:ea typeface="微软雅黑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13398" y="1233456"/>
              <a:ext cx="3871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一对一（有找零）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581638" y="3957200"/>
            <a:ext cx="3888432" cy="2376264"/>
            <a:chOff x="1581638" y="3957200"/>
            <a:chExt cx="3888432" cy="2376264"/>
          </a:xfrm>
        </p:grpSpPr>
        <p:sp>
          <p:nvSpPr>
            <p:cNvPr id="16" name="矩形 17"/>
            <p:cNvSpPr/>
            <p:nvPr/>
          </p:nvSpPr>
          <p:spPr bwMode="auto">
            <a:xfrm>
              <a:off x="1581638" y="3957200"/>
              <a:ext cx="3888432" cy="2376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17" name="矩形 18"/>
            <p:cNvSpPr/>
            <p:nvPr/>
          </p:nvSpPr>
          <p:spPr bwMode="auto">
            <a:xfrm>
              <a:off x="1869670" y="4389248"/>
              <a:ext cx="1440160" cy="18002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18" name="右箭头 19"/>
            <p:cNvSpPr/>
            <p:nvPr/>
          </p:nvSpPr>
          <p:spPr bwMode="auto">
            <a:xfrm>
              <a:off x="3309830" y="4929308"/>
              <a:ext cx="504056" cy="684076"/>
            </a:xfrm>
            <a:prstGeom prst="rightArrow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cxnSp>
          <p:nvCxnSpPr>
            <p:cNvPr id="19" name="直接连接符 20"/>
            <p:cNvCxnSpPr>
              <a:cxnSpLocks/>
            </p:cNvCxnSpPr>
            <p:nvPr/>
          </p:nvCxnSpPr>
          <p:spPr bwMode="auto">
            <a:xfrm>
              <a:off x="3309830" y="5115188"/>
              <a:ext cx="0" cy="3240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矩形 21"/>
            <p:cNvSpPr/>
            <p:nvPr/>
          </p:nvSpPr>
          <p:spPr bwMode="auto">
            <a:xfrm>
              <a:off x="1996215" y="4537436"/>
              <a:ext cx="1151041" cy="29410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38079" y="4542609"/>
              <a:ext cx="10869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+mj-lt"/>
                  <a:ea typeface="微软雅黑" pitchFamily="34" charset="-122"/>
                </a:rPr>
                <a:t>Input 0</a:t>
              </a:r>
            </a:p>
          </p:txBody>
        </p:sp>
        <p:sp>
          <p:nvSpPr>
            <p:cNvPr id="22" name="矩形 23"/>
            <p:cNvSpPr/>
            <p:nvPr/>
          </p:nvSpPr>
          <p:spPr bwMode="auto">
            <a:xfrm>
              <a:off x="4139594" y="5084453"/>
              <a:ext cx="1008112" cy="384915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086119" y="5138765"/>
              <a:ext cx="11166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+mj-lt"/>
                  <a:ea typeface="微软雅黑" pitchFamily="34" charset="-122"/>
                </a:rPr>
                <a:t>Output 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69669" y="3978686"/>
              <a:ext cx="3468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组合交易（多对一）</a:t>
              </a:r>
            </a:p>
          </p:txBody>
        </p:sp>
        <p:sp>
          <p:nvSpPr>
            <p:cNvPr id="25" name="矩形 28"/>
            <p:cNvSpPr/>
            <p:nvPr/>
          </p:nvSpPr>
          <p:spPr bwMode="auto">
            <a:xfrm>
              <a:off x="1996215" y="4949474"/>
              <a:ext cx="1151041" cy="29410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38079" y="4954647"/>
              <a:ext cx="10869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+mj-lt"/>
                  <a:ea typeface="微软雅黑" pitchFamily="34" charset="-122"/>
                </a:rPr>
                <a:t>Input 1</a:t>
              </a:r>
            </a:p>
          </p:txBody>
        </p:sp>
        <p:sp>
          <p:nvSpPr>
            <p:cNvPr id="27" name="矩形 30"/>
            <p:cNvSpPr/>
            <p:nvPr/>
          </p:nvSpPr>
          <p:spPr bwMode="auto">
            <a:xfrm>
              <a:off x="1996215" y="5345055"/>
              <a:ext cx="1151041" cy="29410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29068" y="5350228"/>
              <a:ext cx="10869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+mj-lt"/>
                  <a:ea typeface="微软雅黑" pitchFamily="34" charset="-122"/>
                </a:rPr>
                <a:t>Input 2</a:t>
              </a:r>
            </a:p>
          </p:txBody>
        </p:sp>
        <p:sp>
          <p:nvSpPr>
            <p:cNvPr id="29" name="矩形 32"/>
            <p:cNvSpPr/>
            <p:nvPr/>
          </p:nvSpPr>
          <p:spPr bwMode="auto">
            <a:xfrm>
              <a:off x="1996215" y="5810613"/>
              <a:ext cx="1151041" cy="29410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22171" y="5815786"/>
              <a:ext cx="10869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+mj-lt"/>
                  <a:ea typeface="微软雅黑" pitchFamily="34" charset="-122"/>
                </a:rPr>
                <a:t>Input n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974126" y="3957200"/>
            <a:ext cx="3888432" cy="2376264"/>
            <a:chOff x="5974126" y="3957200"/>
            <a:chExt cx="3888432" cy="2376264"/>
          </a:xfrm>
        </p:grpSpPr>
        <p:sp>
          <p:nvSpPr>
            <p:cNvPr id="31" name="矩形 34"/>
            <p:cNvSpPr/>
            <p:nvPr/>
          </p:nvSpPr>
          <p:spPr bwMode="auto">
            <a:xfrm>
              <a:off x="5974126" y="3957200"/>
              <a:ext cx="3888432" cy="2376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32" name="矩形 35"/>
            <p:cNvSpPr/>
            <p:nvPr/>
          </p:nvSpPr>
          <p:spPr bwMode="auto">
            <a:xfrm>
              <a:off x="6262158" y="4389248"/>
              <a:ext cx="1440160" cy="18002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33" name="右箭头 36"/>
            <p:cNvSpPr/>
            <p:nvPr/>
          </p:nvSpPr>
          <p:spPr bwMode="auto">
            <a:xfrm>
              <a:off x="7702318" y="4929308"/>
              <a:ext cx="504056" cy="684076"/>
            </a:xfrm>
            <a:prstGeom prst="rightArrow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cxnSp>
          <p:nvCxnSpPr>
            <p:cNvPr id="34" name="直接连接符 37"/>
            <p:cNvCxnSpPr>
              <a:cxnSpLocks/>
            </p:cNvCxnSpPr>
            <p:nvPr/>
          </p:nvCxnSpPr>
          <p:spPr bwMode="auto">
            <a:xfrm>
              <a:off x="7702318" y="5115188"/>
              <a:ext cx="0" cy="3240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矩形 40"/>
            <p:cNvSpPr/>
            <p:nvPr/>
          </p:nvSpPr>
          <p:spPr bwMode="auto">
            <a:xfrm>
              <a:off x="6478182" y="5084453"/>
              <a:ext cx="1008112" cy="384915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98278" y="5138765"/>
              <a:ext cx="977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+mj-lt"/>
                  <a:ea typeface="微软雅黑" pitchFamily="34" charset="-122"/>
                </a:rPr>
                <a:t>Input 0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11794" y="3978686"/>
              <a:ext cx="34207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分配交易（一对多）</a:t>
              </a:r>
            </a:p>
          </p:txBody>
        </p:sp>
        <p:sp>
          <p:nvSpPr>
            <p:cNvPr id="38" name="矩形 49"/>
            <p:cNvSpPr/>
            <p:nvPr/>
          </p:nvSpPr>
          <p:spPr bwMode="auto">
            <a:xfrm>
              <a:off x="8494406" y="4517270"/>
              <a:ext cx="1008112" cy="27113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536270" y="4522443"/>
              <a:ext cx="9520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+mj-lt"/>
                  <a:ea typeface="微软雅黑" pitchFamily="34" charset="-122"/>
                </a:rPr>
                <a:t>Output 0</a:t>
              </a:r>
            </a:p>
          </p:txBody>
        </p:sp>
        <p:sp>
          <p:nvSpPr>
            <p:cNvPr id="40" name="矩形 51"/>
            <p:cNvSpPr/>
            <p:nvPr/>
          </p:nvSpPr>
          <p:spPr bwMode="auto">
            <a:xfrm>
              <a:off x="8494406" y="4929308"/>
              <a:ext cx="1008112" cy="27113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536270" y="4934481"/>
              <a:ext cx="9520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+mj-lt"/>
                  <a:ea typeface="微软雅黑" pitchFamily="34" charset="-122"/>
                </a:rPr>
                <a:t>Output 1</a:t>
              </a:r>
            </a:p>
          </p:txBody>
        </p:sp>
        <p:sp>
          <p:nvSpPr>
            <p:cNvPr id="42" name="矩形 53"/>
            <p:cNvSpPr/>
            <p:nvPr/>
          </p:nvSpPr>
          <p:spPr bwMode="auto">
            <a:xfrm>
              <a:off x="8494406" y="5324889"/>
              <a:ext cx="1008112" cy="27113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527259" y="5330062"/>
              <a:ext cx="9520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+mj-lt"/>
                  <a:ea typeface="微软雅黑" pitchFamily="34" charset="-122"/>
                </a:rPr>
                <a:t>Output 2</a:t>
              </a:r>
            </a:p>
          </p:txBody>
        </p:sp>
        <p:sp>
          <p:nvSpPr>
            <p:cNvPr id="44" name="矩形 55"/>
            <p:cNvSpPr/>
            <p:nvPr/>
          </p:nvSpPr>
          <p:spPr bwMode="auto">
            <a:xfrm>
              <a:off x="8494406" y="5790447"/>
              <a:ext cx="1008112" cy="271139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520362" y="5795620"/>
              <a:ext cx="9520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+mj-lt"/>
                  <a:ea typeface="微软雅黑" pitchFamily="34" charset="-122"/>
                </a:rPr>
                <a:t>Output n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581638" y="1233456"/>
            <a:ext cx="4327784" cy="2376264"/>
            <a:chOff x="1581638" y="1233456"/>
            <a:chExt cx="4327784" cy="2376264"/>
          </a:xfrm>
        </p:grpSpPr>
        <p:sp>
          <p:nvSpPr>
            <p:cNvPr id="46" name="矩形 45"/>
            <p:cNvSpPr/>
            <p:nvPr/>
          </p:nvSpPr>
          <p:spPr bwMode="auto">
            <a:xfrm>
              <a:off x="1581638" y="1233456"/>
              <a:ext cx="3888432" cy="237626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1869670" y="1665504"/>
              <a:ext cx="1440160" cy="18002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48" name="右箭头 47"/>
            <p:cNvSpPr/>
            <p:nvPr/>
          </p:nvSpPr>
          <p:spPr bwMode="auto">
            <a:xfrm>
              <a:off x="3309830" y="2205564"/>
              <a:ext cx="504056" cy="684076"/>
            </a:xfrm>
            <a:prstGeom prst="rightArrow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cxnSp>
          <p:nvCxnSpPr>
            <p:cNvPr id="49" name="直接连接符 48"/>
            <p:cNvCxnSpPr>
              <a:cxnSpLocks/>
            </p:cNvCxnSpPr>
            <p:nvPr/>
          </p:nvCxnSpPr>
          <p:spPr bwMode="auto">
            <a:xfrm>
              <a:off x="3309830" y="2391444"/>
              <a:ext cx="0" cy="3240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0" name="矩形 57"/>
            <p:cNvSpPr/>
            <p:nvPr/>
          </p:nvSpPr>
          <p:spPr bwMode="auto">
            <a:xfrm>
              <a:off x="2085694" y="2035592"/>
              <a:ext cx="1008112" cy="108012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51" name="TextBox 10"/>
            <p:cNvSpPr txBox="1"/>
            <p:nvPr/>
          </p:nvSpPr>
          <p:spPr>
            <a:xfrm>
              <a:off x="1961774" y="2031544"/>
              <a:ext cx="12341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+mj-lt"/>
                  <a:ea typeface="微软雅黑" pitchFamily="34" charset="-122"/>
                </a:rPr>
                <a:t>Input 0</a:t>
              </a:r>
            </a:p>
            <a:p>
              <a:pPr algn="ctr"/>
              <a:r>
                <a:rPr lang="zh-CN" altLang="en-US" sz="1400" b="1" dirty="0">
                  <a:latin typeface="+mj-lt"/>
                  <a:ea typeface="微软雅黑" pitchFamily="34" charset="-122"/>
                </a:rPr>
                <a:t>“来自于小明，</a:t>
              </a:r>
              <a:endParaRPr lang="en-US" altLang="zh-CN" sz="1400" b="1" dirty="0">
                <a:latin typeface="+mj-lt"/>
                <a:ea typeface="微软雅黑" pitchFamily="34" charset="-122"/>
              </a:endParaRPr>
            </a:p>
            <a:p>
              <a:pPr algn="ctr"/>
              <a:r>
                <a:rPr lang="zh-CN" altLang="en-US" sz="1400" b="1" dirty="0">
                  <a:latin typeface="+mj-lt"/>
                  <a:ea typeface="微软雅黑" pitchFamily="34" charset="-122"/>
                </a:rPr>
                <a:t>被小明签名“</a:t>
              </a:r>
            </a:p>
          </p:txBody>
        </p:sp>
        <p:sp>
          <p:nvSpPr>
            <p:cNvPr id="52" name="矩形 59"/>
            <p:cNvSpPr/>
            <p:nvPr/>
          </p:nvSpPr>
          <p:spPr bwMode="auto">
            <a:xfrm>
              <a:off x="4245934" y="2221159"/>
              <a:ext cx="1008112" cy="625777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</a:endParaRPr>
            </a:p>
          </p:txBody>
        </p:sp>
        <p:sp>
          <p:nvSpPr>
            <p:cNvPr id="53" name="TextBox 13"/>
            <p:cNvSpPr txBox="1"/>
            <p:nvPr/>
          </p:nvSpPr>
          <p:spPr>
            <a:xfrm>
              <a:off x="4266030" y="2243480"/>
              <a:ext cx="9779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latin typeface="+mj-lt"/>
                  <a:ea typeface="微软雅黑" pitchFamily="34" charset="-122"/>
                </a:rPr>
                <a:t>Output 0</a:t>
              </a:r>
            </a:p>
            <a:p>
              <a:pPr algn="ctr"/>
              <a:r>
                <a:rPr lang="zh-CN" altLang="en-US" sz="1400" b="1" dirty="0">
                  <a:latin typeface="+mj-lt"/>
                  <a:ea typeface="微软雅黑" pitchFamily="34" charset="-122"/>
                </a:rPr>
                <a:t>“</a:t>
              </a:r>
              <a:r>
                <a:rPr lang="en-US" altLang="zh-CN" sz="1400" b="1" dirty="0">
                  <a:latin typeface="+mj-lt"/>
                  <a:ea typeface="微软雅黑" pitchFamily="34" charset="-122"/>
                </a:rPr>
                <a:t>To </a:t>
              </a:r>
              <a:r>
                <a:rPr lang="zh-CN" altLang="en-US" sz="1400" b="1" dirty="0">
                  <a:latin typeface="+mj-lt"/>
                  <a:ea typeface="微软雅黑" pitchFamily="34" charset="-122"/>
                </a:rPr>
                <a:t>小红”</a:t>
              </a:r>
              <a:endParaRPr lang="en-US" altLang="zh-CN" sz="1400" b="1" dirty="0">
                <a:latin typeface="+mj-lt"/>
                <a:ea typeface="微软雅黑" pitchFamily="34" charset="-122"/>
              </a:endParaRPr>
            </a:p>
          </p:txBody>
        </p:sp>
        <p:sp>
          <p:nvSpPr>
            <p:cNvPr id="54" name="TextBox 11"/>
            <p:cNvSpPr txBox="1"/>
            <p:nvPr/>
          </p:nvSpPr>
          <p:spPr>
            <a:xfrm>
              <a:off x="1869669" y="1233456"/>
              <a:ext cx="40397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一对一（无找零）</a:t>
              </a:r>
            </a:p>
          </p:txBody>
        </p:sp>
      </p:grpSp>
      <p:sp>
        <p:nvSpPr>
          <p:cNvPr id="63" name="Slide Number Placeholder 6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6EEF9C-D8EE-4444-AD18-FDA4DCDDF73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4" name="Slide Number Placeholder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6EEF9C-D8EE-4444-AD18-FDA4DCDDF73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93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Transactions in more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038" y="1002892"/>
            <a:ext cx="5255688" cy="3471996"/>
          </a:xfrm>
        </p:spPr>
        <p:txBody>
          <a:bodyPr>
            <a:normAutofit/>
          </a:bodyPr>
          <a:lstStyle/>
          <a:p>
            <a:r>
              <a:rPr lang="en-US" dirty="0"/>
              <a:t>Input</a:t>
            </a:r>
          </a:p>
          <a:p>
            <a:pPr lvl="1"/>
            <a:r>
              <a:rPr lang="en-US" dirty="0"/>
              <a:t>Original Message</a:t>
            </a:r>
          </a:p>
          <a:p>
            <a:pPr lvl="1"/>
            <a:r>
              <a:rPr lang="en-US" dirty="0"/>
              <a:t>An ECDSA hash (Signature)</a:t>
            </a:r>
          </a:p>
          <a:p>
            <a:pPr lvl="1"/>
            <a:r>
              <a:rPr lang="en-US" dirty="0"/>
              <a:t>A public key</a:t>
            </a:r>
          </a:p>
          <a:p>
            <a:r>
              <a:rPr lang="en-US" dirty="0"/>
              <a:t>Output contains</a:t>
            </a:r>
          </a:p>
          <a:p>
            <a:pPr lvl="1"/>
            <a:r>
              <a:rPr lang="en-US" dirty="0"/>
              <a:t>Amount: </a:t>
            </a:r>
            <a:r>
              <a:rPr lang="en-US" sz="1400" dirty="0"/>
              <a:t>being sent to the recipient.</a:t>
            </a:r>
            <a:endParaRPr lang="en-US" sz="1600" dirty="0"/>
          </a:p>
          <a:p>
            <a:pPr lvl="1"/>
            <a:r>
              <a:rPr lang="en-US" dirty="0"/>
              <a:t>Voluntary transaction fee</a:t>
            </a:r>
          </a:p>
          <a:p>
            <a:pPr lvl="1"/>
            <a:r>
              <a:rPr lang="en-US" dirty="0"/>
              <a:t>Change: </a:t>
            </a:r>
            <a:r>
              <a:rPr lang="en-US" sz="1600" dirty="0"/>
              <a:t>being sent back to the original sender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52" y="1095161"/>
            <a:ext cx="3573802" cy="4377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354" y="1063223"/>
            <a:ext cx="2018570" cy="440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88" y="1074792"/>
            <a:ext cx="2447785" cy="44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/>
          </p:cNvPr>
          <p:cNvGrpSpPr/>
          <p:nvPr/>
        </p:nvGrpSpPr>
        <p:grpSpPr>
          <a:xfrm>
            <a:off x="741726" y="5601086"/>
            <a:ext cx="4934712" cy="1302913"/>
            <a:chOff x="6501465" y="1517280"/>
            <a:chExt cx="4934712" cy="1302913"/>
          </a:xfrm>
        </p:grpSpPr>
        <p:pic>
          <p:nvPicPr>
            <p:cNvPr id="16" name="Picture 15">
              <a:extLst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1465" y="1517280"/>
              <a:ext cx="4934712" cy="1302913"/>
            </a:xfrm>
            <a:prstGeom prst="rect">
              <a:avLst/>
            </a:prstGeom>
          </p:spPr>
        </p:pic>
        <p:sp>
          <p:nvSpPr>
            <p:cNvPr id="17" name="Rectangle 16">
              <a:extLst/>
            </p:cNvPr>
            <p:cNvSpPr/>
            <p:nvPr/>
          </p:nvSpPr>
          <p:spPr>
            <a:xfrm>
              <a:off x="7397704" y="2269706"/>
              <a:ext cx="10820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Create</a:t>
              </a:r>
              <a:r>
                <a:rPr lang="en-US" sz="14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 </a:t>
              </a:r>
            </a:p>
          </p:txBody>
        </p:sp>
        <p:sp>
          <p:nvSpPr>
            <p:cNvPr id="18" name="Rectangle 17">
              <a:extLst/>
            </p:cNvPr>
            <p:cNvSpPr/>
            <p:nvPr/>
          </p:nvSpPr>
          <p:spPr>
            <a:xfrm>
              <a:off x="9445375" y="2264423"/>
              <a:ext cx="9760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Verify</a:t>
              </a:r>
              <a:r>
                <a:rPr lang="en-US" sz="14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4432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69" y="2622936"/>
            <a:ext cx="5219699" cy="41876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 and Ledger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5"/>
            <a:ext cx="7882995" cy="1371762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/>
              <a:t>B</a:t>
            </a:r>
            <a:r>
              <a:rPr lang="EN-US" altLang="ZH-TW" dirty="0"/>
              <a:t>itcoin</a:t>
            </a:r>
            <a:r>
              <a:rPr lang="en-US" altLang="zh-TW" dirty="0"/>
              <a:t>s</a:t>
            </a:r>
            <a:r>
              <a:rPr lang="EN-US" altLang="ZH-TW" dirty="0"/>
              <a:t> </a:t>
            </a:r>
            <a:r>
              <a:rPr lang="en-US" altLang="zh-TW" dirty="0"/>
              <a:t>comes from </a:t>
            </a:r>
            <a:r>
              <a:rPr lang="EN-US" altLang="ZH-TW" dirty="0"/>
              <a:t>chain</a:t>
            </a:r>
            <a:r>
              <a:rPr lang="en-US" altLang="zh-TW" dirty="0"/>
              <a:t>s</a:t>
            </a:r>
            <a:r>
              <a:rPr lang="EN-US" altLang="ZH-TW" dirty="0"/>
              <a:t> of</a:t>
            </a:r>
            <a:r>
              <a:rPr lang="en-US" altLang="zh-TW" dirty="0"/>
              <a:t> transactions</a:t>
            </a:r>
            <a:endParaRPr lang="en-US" dirty="0"/>
          </a:p>
          <a:p>
            <a:r>
              <a:rPr lang="en-US" dirty="0"/>
              <a:t>Check &amp; index all transactions first time run mining</a:t>
            </a:r>
          </a:p>
          <a:p>
            <a:pPr lvl="1"/>
            <a:r>
              <a:rPr lang="en-US" dirty="0"/>
              <a:t>1 week download</a:t>
            </a:r>
          </a:p>
          <a:p>
            <a:pPr lvl="1"/>
            <a:r>
              <a:rPr lang="en-US" dirty="0"/>
              <a:t>~24 hours index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26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43303" y="2127191"/>
            <a:ext cx="47310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Why check &amp; index </a:t>
            </a:r>
            <a:br>
              <a:rPr lang="en-US" sz="2800" b="1" dirty="0">
                <a:solidFill>
                  <a:srgbClr val="C00000"/>
                </a:solidFill>
              </a:rPr>
            </a:br>
            <a:r>
              <a:rPr lang="en-US" sz="2800" b="1" dirty="0">
                <a:solidFill>
                  <a:srgbClr val="C00000"/>
                </a:solidFill>
              </a:rPr>
              <a:t>all transactions in blockchain ?</a:t>
            </a:r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6EEF9C-D8EE-4444-AD18-FDA4DCDDF73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6EEF9C-D8EE-4444-AD18-FDA4DCDDF73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8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1" y="2146682"/>
            <a:ext cx="6530073" cy="4574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 Verification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44987"/>
            <a:ext cx="6934223" cy="1214491"/>
          </a:xfrm>
        </p:spPr>
        <p:txBody>
          <a:bodyPr>
            <a:normAutofit fontScale="92500"/>
          </a:bodyPr>
          <a:lstStyle/>
          <a:p>
            <a:r>
              <a:rPr lang="en-US" dirty="0"/>
              <a:t>Each node verify block &amp; </a:t>
            </a:r>
            <a:r>
              <a:rPr lang="en-US" dirty="0" err="1"/>
              <a:t>txn</a:t>
            </a:r>
            <a:r>
              <a:rPr lang="en-US" dirty="0"/>
              <a:t> before broadcast</a:t>
            </a:r>
          </a:p>
          <a:p>
            <a:r>
              <a:rPr lang="en-US" dirty="0"/>
              <a:t>Each </a:t>
            </a:r>
            <a:r>
              <a:rPr lang="en-US" dirty="0" err="1"/>
              <a:t>txn</a:t>
            </a:r>
            <a:r>
              <a:rPr lang="en-US" dirty="0"/>
              <a:t> Can Only be Used Once as an input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800" y="35760"/>
            <a:ext cx="3261000" cy="323886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27</a:t>
            </a:fld>
            <a:endParaRPr lang="en-US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7027996" y="3412230"/>
            <a:ext cx="5238427" cy="11760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linkClick r:id="rId4" action="ppaction://hlinkpres?slideindex=1&amp;slidetitle="/>
              </a:rPr>
              <a:t>Recap: Blockchain &amp; transaction</a:t>
            </a:r>
            <a:endParaRPr lang="en-US" sz="2000" dirty="0">
              <a:hlinkClick r:id="" action="ppaction://noaction"/>
            </a:endParaRPr>
          </a:p>
          <a:p>
            <a:r>
              <a:rPr lang="en-US" sz="2000" dirty="0">
                <a:hlinkClick r:id="" action="ppaction://noaction"/>
              </a:rPr>
              <a:t>Blockchain.info</a:t>
            </a:r>
            <a:endParaRPr lang="en-US" sz="2000" dirty="0"/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6EEF9C-D8EE-4444-AD18-FDA4DCDDF73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6EEF9C-D8EE-4444-AD18-FDA4DCDDF73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41594" y="4325781"/>
            <a:ext cx="4430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How the User info is kept in blockchain?</a:t>
            </a:r>
          </a:p>
        </p:txBody>
      </p:sp>
    </p:spTree>
    <p:extLst>
      <p:ext uri="{BB962C8B-B14F-4D97-AF65-F5344CB8AC3E}">
        <p14:creationId xmlns:p14="http://schemas.microsoft.com/office/powerpoint/2010/main" val="1607568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800" y="161213"/>
            <a:ext cx="4759200" cy="3518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User info &amp;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Anonymity: bitcoin address: 2^160</a:t>
            </a:r>
          </a:p>
          <a:p>
            <a:r>
              <a:rPr lang="en-US" dirty="0"/>
              <a:t>Bitcoin transaction Security:</a:t>
            </a:r>
          </a:p>
          <a:p>
            <a:pPr lvl="1"/>
            <a:r>
              <a:rPr lang="en-US" dirty="0"/>
              <a:t>Digital Signatures</a:t>
            </a:r>
          </a:p>
          <a:p>
            <a:pPr lvl="1"/>
            <a:r>
              <a:rPr lang="en-US" dirty="0"/>
              <a:t>Referenced Transactions</a:t>
            </a:r>
          </a:p>
          <a:p>
            <a:r>
              <a:rPr lang="en-US" dirty="0"/>
              <a:t>Nodes need to agree on transaction order</a:t>
            </a:r>
          </a:p>
          <a:p>
            <a:r>
              <a:rPr lang="en-US" dirty="0"/>
              <a:t>Security Hole: Transaction Order</a:t>
            </a:r>
          </a:p>
          <a:p>
            <a:pPr lvl="1"/>
            <a:r>
              <a:rPr lang="en-US" dirty="0"/>
              <a:t>Double  Spending Fraud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28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2400" y="4752709"/>
            <a:ext cx="4099200" cy="1624684"/>
            <a:chOff x="691804" y="4396220"/>
            <a:chExt cx="4676012" cy="20017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804" y="4577385"/>
              <a:ext cx="4676012" cy="182057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265464" y="4396220"/>
              <a:ext cx="919770" cy="4550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</a:rPr>
                <a:t>Wallet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138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Spending Prevention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58" y="1427486"/>
            <a:ext cx="4454842" cy="2652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15" y="4626067"/>
            <a:ext cx="6016867" cy="19304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86520" y="4650764"/>
            <a:ext cx="4121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Wait for several block for safety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800" y="161213"/>
            <a:ext cx="4759200" cy="351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87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38A7-1A5E-43CB-8584-EA03816F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国内外比特币新闻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B2E6-4263-4EC6-B827-4569697E5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428" y="1120877"/>
            <a:ext cx="6116594" cy="536779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zh-CN" altLang="en-US" dirty="0">
                <a:hlinkClick r:id="rId3"/>
              </a:rPr>
              <a:t>全球多数据国家用比特币交易合法</a:t>
            </a:r>
            <a:endParaRPr lang="en-US" altLang="zh-CN" dirty="0">
              <a:hlinkClick r:id="rId4"/>
            </a:endParaRPr>
          </a:p>
          <a:p>
            <a:pPr>
              <a:lnSpc>
                <a:spcPct val="160000"/>
              </a:lnSpc>
            </a:pPr>
            <a:r>
              <a:rPr lang="zh-CN" altLang="en-US" dirty="0">
                <a:hlinkClick r:id="rId4"/>
              </a:rPr>
              <a:t>迪拜计划成为世界首个区块链国家</a:t>
            </a:r>
            <a:endParaRPr lang="en-US" dirty="0"/>
          </a:p>
          <a:p>
            <a:pPr>
              <a:lnSpc>
                <a:spcPct val="160000"/>
              </a:lnSpc>
            </a:pPr>
            <a:r>
              <a:rPr lang="zh-CN" altLang="en-US" dirty="0"/>
              <a:t>日本 </a:t>
            </a:r>
            <a:r>
              <a:rPr lang="en-US" altLang="zh-CN" dirty="0"/>
              <a:t>- </a:t>
            </a:r>
            <a:r>
              <a:rPr lang="zh-CN" altLang="en-US" dirty="0"/>
              <a:t>比特币正式成为一种合法的支付方式（</a:t>
            </a:r>
            <a:r>
              <a:rPr lang="en-US" altLang="zh-CN" dirty="0"/>
              <a:t>2017.4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菲律宾 </a:t>
            </a:r>
            <a:r>
              <a:rPr lang="en-US" altLang="zh-CN" dirty="0"/>
              <a:t>- </a:t>
            </a:r>
            <a:r>
              <a:rPr lang="zh-CN" altLang="en-US" dirty="0"/>
              <a:t>承认比特币为一种支付系统</a:t>
            </a:r>
            <a:r>
              <a:rPr lang="zh-CN" altLang="en-US" sz="1900" dirty="0"/>
              <a:t>， 给予正式“金融地位”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阿联酋 </a:t>
            </a:r>
            <a:r>
              <a:rPr lang="en-US" altLang="zh-CN" dirty="0"/>
              <a:t>– </a:t>
            </a:r>
            <a:r>
              <a:rPr lang="zh-CN" altLang="en-US" dirty="0"/>
              <a:t>年初下禁令，一月后变更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俄罗斯 </a:t>
            </a:r>
            <a:r>
              <a:rPr lang="en-US" altLang="zh-CN" dirty="0"/>
              <a:t>- </a:t>
            </a:r>
            <a:r>
              <a:rPr lang="zh-CN" altLang="en-US" dirty="0"/>
              <a:t>比特币没有威胁，比特币禁令无限期搁置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>
                <a:hlinkClick r:id="rId5"/>
              </a:rPr>
              <a:t>俄罗斯央行拟打造国家虚拟货币：要优于比特币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>
                <a:hlinkClick r:id="rId6"/>
              </a:rPr>
              <a:t>全球最大比特币交易所正进行融资 估值达</a:t>
            </a:r>
            <a:r>
              <a:rPr lang="en-US" altLang="zh-CN" dirty="0">
                <a:hlinkClick r:id="rId6"/>
              </a:rPr>
              <a:t>10</a:t>
            </a:r>
            <a:r>
              <a:rPr lang="zh-CN" altLang="en-US" dirty="0">
                <a:hlinkClick r:id="rId6"/>
              </a:rPr>
              <a:t>亿美元</a:t>
            </a:r>
            <a:endParaRPr lang="en-US" altLang="zh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4A7C04-B499-48B6-B17C-1B1D177B4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8059" y="1120877"/>
            <a:ext cx="5867799" cy="560059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hlinkClick r:id="rId7"/>
              </a:rPr>
              <a:t>央行区块链的数字票据交易平台测试成功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>
                <a:hlinkClick r:id="rId8"/>
              </a:rPr>
              <a:t>意义重大</a:t>
            </a:r>
            <a:r>
              <a:rPr lang="en-US" altLang="zh-CN" dirty="0">
                <a:hlinkClick r:id="rId8"/>
              </a:rPr>
              <a:t>! </a:t>
            </a:r>
            <a:r>
              <a:rPr lang="zh-CN" altLang="en-US" dirty="0">
                <a:hlinkClick r:id="rId8"/>
              </a:rPr>
              <a:t>中国央行数字货币研究所即将挂牌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>
                <a:hlinkClick r:id="rId9"/>
              </a:rPr>
              <a:t>世界七成比特币产自中国 每枚电费成本达上万元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>
                <a:hlinkClick r:id="rId10"/>
              </a:rPr>
              <a:t>8</a:t>
            </a:r>
            <a:r>
              <a:rPr lang="zh-CN" altLang="en-US" dirty="0">
                <a:hlinkClick r:id="rId10"/>
              </a:rPr>
              <a:t>年暴涨</a:t>
            </a:r>
            <a:r>
              <a:rPr lang="en-US" altLang="zh-CN" dirty="0">
                <a:hlinkClick r:id="rId10"/>
              </a:rPr>
              <a:t>300</a:t>
            </a:r>
            <a:r>
              <a:rPr lang="zh-CN" altLang="en-US" dirty="0">
                <a:hlinkClick r:id="rId10"/>
              </a:rPr>
              <a:t>万倍 风口上的比特币价值几何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>
                <a:hlinkClick r:id="rId11"/>
              </a:rPr>
              <a:t>比特币的红与黑：技术理念先进 价格暴涨暴跌引发担忧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>
                <a:hlinkClick r:id="rId12"/>
              </a:rPr>
              <a:t>比特币在国内三大交易平台成交超过</a:t>
            </a:r>
            <a:r>
              <a:rPr lang="en-US" altLang="zh-CN" dirty="0">
                <a:hlinkClick r:id="rId12"/>
              </a:rPr>
              <a:t>80%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月份国内比特币交易成交额</a:t>
            </a:r>
            <a:r>
              <a:rPr lang="en-US" altLang="zh-CN" dirty="0"/>
              <a:t>217.08</a:t>
            </a:r>
            <a:r>
              <a:rPr lang="zh-CN" altLang="en-US" dirty="0"/>
              <a:t>亿元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5BDCA-166B-4809-AF9F-AFC6E780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987996-756C-4CD7-8849-5D3E391AB48D}"/>
              </a:ext>
            </a:extLst>
          </p:cNvPr>
          <p:cNvSpPr/>
          <p:nvPr/>
        </p:nvSpPr>
        <p:spPr>
          <a:xfrm>
            <a:off x="0" y="6488668"/>
            <a:ext cx="1081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3" action="ppaction://hlinksldjump"/>
              </a:rPr>
              <a:t>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00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4" descr="broadca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03" y="5392694"/>
            <a:ext cx="1015619" cy="12278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120" y="382669"/>
            <a:ext cx="2772516" cy="153944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45805" y="5327388"/>
            <a:ext cx="3259661" cy="1530612"/>
            <a:chOff x="245805" y="5327388"/>
            <a:chExt cx="3259661" cy="1530612"/>
          </a:xfrm>
        </p:grpSpPr>
        <p:sp>
          <p:nvSpPr>
            <p:cNvPr id="21" name="矩形 4"/>
            <p:cNvSpPr/>
            <p:nvPr/>
          </p:nvSpPr>
          <p:spPr>
            <a:xfrm>
              <a:off x="639833" y="5675300"/>
              <a:ext cx="572897" cy="63693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22" name="矩形 5"/>
            <p:cNvSpPr/>
            <p:nvPr/>
          </p:nvSpPr>
          <p:spPr>
            <a:xfrm>
              <a:off x="1613439" y="5675301"/>
              <a:ext cx="572897" cy="63693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23" name="矩形 6"/>
            <p:cNvSpPr/>
            <p:nvPr/>
          </p:nvSpPr>
          <p:spPr>
            <a:xfrm>
              <a:off x="2586908" y="5675301"/>
              <a:ext cx="572897" cy="63693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cxnSp>
          <p:nvCxnSpPr>
            <p:cNvPr id="24" name="直線單箭頭接點 7"/>
            <p:cNvCxnSpPr/>
            <p:nvPr/>
          </p:nvCxnSpPr>
          <p:spPr>
            <a:xfrm flipH="1">
              <a:off x="1237190" y="5990142"/>
              <a:ext cx="350489" cy="8205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8"/>
            <p:cNvCxnSpPr/>
            <p:nvPr/>
          </p:nvCxnSpPr>
          <p:spPr>
            <a:xfrm flipH="1">
              <a:off x="2210659" y="5990142"/>
              <a:ext cx="350489" cy="8205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9"/>
            <p:cNvCxnSpPr/>
            <p:nvPr/>
          </p:nvCxnSpPr>
          <p:spPr>
            <a:xfrm flipH="1">
              <a:off x="257750" y="5998426"/>
              <a:ext cx="350489" cy="8205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10"/>
            <p:cNvCxnSpPr/>
            <p:nvPr/>
          </p:nvCxnSpPr>
          <p:spPr>
            <a:xfrm flipV="1">
              <a:off x="245805" y="6462508"/>
              <a:ext cx="3259661" cy="25570"/>
            </a:xfrm>
            <a:prstGeom prst="straightConnector1">
              <a:avLst/>
            </a:prstGeom>
            <a:ln w="57150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字方塊 11"/>
            <p:cNvSpPr txBox="1"/>
            <p:nvPr/>
          </p:nvSpPr>
          <p:spPr>
            <a:xfrm>
              <a:off x="980190" y="6487063"/>
              <a:ext cx="1718688" cy="370937"/>
            </a:xfrm>
            <a:prstGeom prst="rect">
              <a:avLst/>
            </a:prstGeom>
          </p:spPr>
          <p:txBody>
            <a:bodyPr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000" dirty="0"/>
                <a:t>Time</a:t>
              </a:r>
              <a:endParaRPr lang="zh-TW" altLang="en-US" sz="2000" dirty="0"/>
            </a:p>
          </p:txBody>
        </p:sp>
        <p:sp>
          <p:nvSpPr>
            <p:cNvPr id="30" name="文字方塊 14"/>
            <p:cNvSpPr txBox="1"/>
            <p:nvPr/>
          </p:nvSpPr>
          <p:spPr>
            <a:xfrm>
              <a:off x="1008804" y="5327388"/>
              <a:ext cx="1718688" cy="370937"/>
            </a:xfrm>
            <a:prstGeom prst="rect">
              <a:avLst/>
            </a:prstGeom>
          </p:spPr>
          <p:txBody>
            <a:bodyPr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000" dirty="0"/>
                <a:t>existing blocks</a:t>
              </a:r>
              <a:endParaRPr lang="zh-TW" altLang="en-US" sz="20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159805" y="5281517"/>
            <a:ext cx="1768029" cy="1027090"/>
            <a:chOff x="3159805" y="5281517"/>
            <a:chExt cx="1768029" cy="1027090"/>
          </a:xfrm>
        </p:grpSpPr>
        <p:sp>
          <p:nvSpPr>
            <p:cNvPr id="29" name="矩形 12"/>
            <p:cNvSpPr/>
            <p:nvPr/>
          </p:nvSpPr>
          <p:spPr>
            <a:xfrm>
              <a:off x="3710512" y="5671677"/>
              <a:ext cx="586459" cy="63693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31" name="文字方塊 15"/>
            <p:cNvSpPr txBox="1"/>
            <p:nvPr/>
          </p:nvSpPr>
          <p:spPr>
            <a:xfrm>
              <a:off x="3159805" y="5281517"/>
              <a:ext cx="1768029" cy="46166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400" dirty="0">
                  <a:solidFill>
                    <a:srgbClr val="E33D6F"/>
                  </a:solidFill>
                </a:rPr>
                <a:t>new block</a:t>
              </a:r>
              <a:endParaRPr lang="zh-TW" altLang="en-US" sz="2400" dirty="0">
                <a:solidFill>
                  <a:srgbClr val="E33D6F"/>
                </a:solidFill>
              </a:endParaRPr>
            </a:p>
          </p:txBody>
        </p:sp>
      </p:grpSp>
      <p:pic>
        <p:nvPicPr>
          <p:cNvPr id="33" name="圖片 3" descr="螢幕快照 2016-12-04 下午8.56.4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329" y="2506274"/>
            <a:ext cx="1723489" cy="1668039"/>
          </a:xfrm>
          <a:prstGeom prst="rect">
            <a:avLst/>
          </a:prstGeom>
        </p:spPr>
      </p:pic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367259" y="1152394"/>
            <a:ext cx="9482610" cy="4174994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HK" sz="3200" dirty="0"/>
              <a:t>Blockchain:</a:t>
            </a:r>
          </a:p>
          <a:p>
            <a:pPr marL="800100" lvl="1" indent="-342900"/>
            <a:r>
              <a:rPr lang="EN-US" altLang="ZH-HK" sz="2800" dirty="0"/>
              <a:t>block linked to a pre block</a:t>
            </a:r>
            <a:r>
              <a:rPr lang="en-US" altLang="zh-HK" sz="2800" dirty="0"/>
              <a:t> </a:t>
            </a:r>
            <a:r>
              <a:rPr lang="en-US" altLang="zh-HK" sz="2800" dirty="0">
                <a:sym typeface="Wingdings" panose="05000000000000000000" pitchFamily="2" charset="2"/>
              </a:rPr>
              <a:t> blockchain </a:t>
            </a:r>
            <a:r>
              <a:rPr lang="EN-US" altLang="ZH-HK" sz="2800" dirty="0"/>
              <a:t>formed</a:t>
            </a:r>
            <a:endParaRPr lang="en-US" sz="2800" dirty="0"/>
          </a:p>
          <a:p>
            <a:pPr marL="800100" lvl="1" indent="-342900"/>
            <a:r>
              <a:rPr lang="en-US" sz="2800" dirty="0"/>
              <a:t>Block Chain Orders Transactions</a:t>
            </a:r>
          </a:p>
          <a:p>
            <a:pPr marL="800100" lvl="1" indent="-342900"/>
            <a:r>
              <a:rPr lang="en-US" sz="2800" dirty="0"/>
              <a:t>Transactions Chain transfers Ownership</a:t>
            </a:r>
          </a:p>
          <a:p>
            <a:pPr marL="342900" indent="-342900"/>
            <a:r>
              <a:rPr lang="en-US" sz="3200" dirty="0"/>
              <a:t>How the Bitcoin network runs</a:t>
            </a:r>
          </a:p>
          <a:p>
            <a:pPr marL="800100" lvl="1" indent="-342900"/>
            <a:r>
              <a:rPr lang="EN-US" altLang="ZH-HK" sz="2800" dirty="0"/>
              <a:t>New transactions are broadcasted to all users</a:t>
            </a:r>
            <a:endParaRPr lang="en-US" altLang="zh-HK" sz="2800" dirty="0"/>
          </a:p>
          <a:p>
            <a:pPr marL="800100" lvl="1" indent="-342900"/>
            <a:r>
              <a:rPr lang="en-US" altLang="zh-HK" sz="2800" dirty="0"/>
              <a:t>Minters </a:t>
            </a:r>
            <a:r>
              <a:rPr lang="EN-US" altLang="ZH-HK" sz="2800" dirty="0"/>
              <a:t>find the solution to the proof of work of the block</a:t>
            </a:r>
            <a:endParaRPr lang="en-US" sz="2800" dirty="0"/>
          </a:p>
          <a:p>
            <a:pPr marL="1257300" lvl="2" indent="-342900"/>
            <a:r>
              <a:rPr lang="EN-US" altLang="ZH-HK" sz="2400" dirty="0"/>
              <a:t>creates new block </a:t>
            </a:r>
            <a:r>
              <a:rPr lang="en-US" altLang="zh-HK" sz="2400" dirty="0"/>
              <a:t>with </a:t>
            </a:r>
            <a:r>
              <a:rPr lang="en-US" altLang="zh-HK" sz="2400" dirty="0" err="1"/>
              <a:t>Txn</a:t>
            </a:r>
            <a:r>
              <a:rPr lang="en-US" altLang="zh-HK" sz="2400" dirty="0"/>
              <a:t> &amp; </a:t>
            </a:r>
            <a:r>
              <a:rPr lang="EN-US" altLang="ZH-HK" sz="2400" dirty="0"/>
              <a:t>broadcasted to all users</a:t>
            </a:r>
            <a:endParaRPr lang="en-US" altLang="zh-HK" sz="2400" dirty="0"/>
          </a:p>
          <a:p>
            <a:pPr marL="800100" lvl="1" indent="-342900"/>
            <a:r>
              <a:rPr lang="EN-US" altLang="ZH-HK" sz="2800" dirty="0"/>
              <a:t>Each user accepts the received block </a:t>
            </a:r>
            <a:r>
              <a:rPr lang="en-US" altLang="zh-HK" sz="2800" dirty="0"/>
              <a:t>if valid</a:t>
            </a:r>
            <a:endParaRPr lang="en-US" sz="2800" dirty="0"/>
          </a:p>
          <a:p>
            <a:pPr marL="800100" lvl="1" indent="-342900"/>
            <a:endParaRPr lang="en-US" altLang="zh-HK" sz="2800" dirty="0"/>
          </a:p>
          <a:p>
            <a:pPr marL="1257300" lvl="2" indent="-34290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0215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53EF-B7C1-4EEA-824A-42A2CEEA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区块链应用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D71B6-F5B1-4CBE-82D0-8E447F57B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15692" y="1307686"/>
            <a:ext cx="5250165" cy="4633040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物联网应用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zh-CN" altLang="en-US" dirty="0"/>
              <a:t>食品安全</a:t>
            </a:r>
            <a:r>
              <a:rPr lang="en-US" altLang="zh-CN" dirty="0"/>
              <a:t>: </a:t>
            </a:r>
            <a:r>
              <a:rPr lang="zh-CN" altLang="en-US" dirty="0"/>
              <a:t>沃尔玛猪肉安全</a:t>
            </a:r>
            <a:endParaRPr lang="en-US" altLang="zh-CN" dirty="0"/>
          </a:p>
          <a:p>
            <a:r>
              <a:rPr lang="zh-CN" altLang="en-US" dirty="0"/>
              <a:t>去中心化租房</a:t>
            </a:r>
            <a:endParaRPr lang="en-US" altLang="zh-CN" dirty="0"/>
          </a:p>
          <a:p>
            <a:r>
              <a:rPr lang="zh-CN" altLang="en-US" dirty="0"/>
              <a:t>基于区块链的智慧消防</a:t>
            </a:r>
            <a:endParaRPr lang="en-US" altLang="zh-CN" dirty="0"/>
          </a:p>
          <a:p>
            <a:pPr lvl="1"/>
            <a:r>
              <a:rPr lang="zh-CN" altLang="en-US" dirty="0"/>
              <a:t>消防设备出厂</a:t>
            </a:r>
            <a:endParaRPr lang="en-US" altLang="zh-CN" dirty="0"/>
          </a:p>
          <a:p>
            <a:pPr lvl="1"/>
            <a:r>
              <a:rPr lang="zh-CN" altLang="en-US" dirty="0"/>
              <a:t>上报消防数据</a:t>
            </a:r>
            <a:endParaRPr lang="en-US" altLang="zh-CN" dirty="0"/>
          </a:p>
          <a:p>
            <a:pPr lvl="1"/>
            <a:r>
              <a:rPr lang="zh-CN" altLang="en-US" dirty="0"/>
              <a:t>火警设备数据</a:t>
            </a:r>
            <a:endParaRPr lang="en-US" altLang="zh-CN" dirty="0"/>
          </a:p>
          <a:p>
            <a:pPr lvl="1"/>
            <a:r>
              <a:rPr lang="zh-CN" altLang="en-US" dirty="0"/>
              <a:t>出警设备数据</a:t>
            </a:r>
            <a:endParaRPr lang="en-US" altLang="zh-CN" dirty="0"/>
          </a:p>
          <a:p>
            <a:pPr lvl="1"/>
            <a:r>
              <a:rPr lang="zh-CN" altLang="en-US" dirty="0"/>
              <a:t>消防建筑装修数据</a:t>
            </a:r>
            <a:endParaRPr lang="en-US" altLang="zh-CN" dirty="0"/>
          </a:p>
          <a:p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04647-D857-48DD-A2B2-773EB71E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AF8DC-F12D-48DF-8FAE-C0D0F1464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62" y="1307686"/>
            <a:ext cx="5590802" cy="381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64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259AB-E73A-4B49-9EAE-9163B73A1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63" y="365125"/>
            <a:ext cx="1188348" cy="5028599"/>
          </a:xfrm>
        </p:spPr>
        <p:txBody>
          <a:bodyPr>
            <a:normAutofit/>
          </a:bodyPr>
          <a:lstStyle/>
          <a:p>
            <a:r>
              <a:rPr lang="zh-CN" altLang="en-US" dirty="0"/>
              <a:t>农产品出厂全过程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B7593-480A-4A95-948B-B225FA92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32</a:t>
            </a:fld>
            <a:endParaRPr lang="en-US"/>
          </a:p>
        </p:txBody>
      </p:sp>
      <p:pic>
        <p:nvPicPr>
          <p:cNvPr id="1026" name="Picture 2" descr="http://mmbiz.qpic.cn/mmbiz_jpg/ZicfEblzAUZCVtiaJ8cfH8THEoKSlYw3U0icS3f6qWv1CWT7TluyhBZFU5Cq2yb4SnGGibCxw1HSfx64MQsQAKKiabA/0?wx_fmt=jpeg?0.8609523860491302">
            <a:extLst>
              <a:ext uri="{FF2B5EF4-FFF2-40B4-BE49-F238E27FC236}">
                <a16:creationId xmlns:a16="http://schemas.microsoft.com/office/drawing/2014/main" id="{B923DE7D-1807-4E25-955A-1E9AD7CCE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827" y="25194"/>
            <a:ext cx="9920416" cy="669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979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Smart Renting: air </a:t>
            </a:r>
            <a:r>
              <a:rPr lang="en-US" dirty="0" err="1"/>
              <a:t>Bnb</a:t>
            </a:r>
            <a:endParaRPr lang="en-US" dirty="0"/>
          </a:p>
          <a:p>
            <a:r>
              <a:rPr lang="en-US" dirty="0">
                <a:hlinkClick r:id="rId3"/>
              </a:rPr>
              <a:t>Food safety</a:t>
            </a:r>
            <a:r>
              <a:rPr lang="en-US">
                <a:hlinkClick r:id="rId3"/>
              </a:rPr>
              <a:t>: pork traceability</a:t>
            </a:r>
            <a:endParaRPr lang="en-US" dirty="0"/>
          </a:p>
          <a:p>
            <a:pPr lvl="1"/>
            <a:r>
              <a:rPr lang="en-US" dirty="0"/>
              <a:t>IBM Walmart, Tsinghua Univ.</a:t>
            </a:r>
          </a:p>
          <a:p>
            <a:r>
              <a:rPr lang="en-US" dirty="0"/>
              <a:t>Certification Transparent</a:t>
            </a:r>
          </a:p>
          <a:p>
            <a:r>
              <a:rPr lang="en-US" dirty="0"/>
              <a:t>Notarization: public trust</a:t>
            </a:r>
          </a:p>
          <a:p>
            <a:r>
              <a:rPr lang="en-US" dirty="0"/>
              <a:t>Uber-less</a:t>
            </a:r>
            <a:r>
              <a:rPr lang="zh-CN" altLang="en-US" dirty="0"/>
              <a:t> </a:t>
            </a:r>
            <a:r>
              <a:rPr lang="en-US" altLang="zh-CN" dirty="0"/>
              <a:t>transportation</a:t>
            </a:r>
          </a:p>
          <a:p>
            <a:r>
              <a:rPr lang="zh-CN" altLang="en-US" dirty="0">
                <a:hlinkClick r:id="rId4"/>
              </a:rPr>
              <a:t>验证学位信息</a:t>
            </a:r>
            <a:endParaRPr lang="en-US" altLang="zh-CN" dirty="0"/>
          </a:p>
          <a:p>
            <a:r>
              <a:rPr lang="zh-CN" altLang="en-US" dirty="0"/>
              <a:t>百度金融也发行了基于区块链技术支持的</a:t>
            </a:r>
            <a:r>
              <a:rPr lang="en-US" altLang="zh-CN" dirty="0"/>
              <a:t>ABS</a:t>
            </a:r>
            <a:r>
              <a:rPr lang="zh-CN" altLang="en-US" dirty="0"/>
              <a:t>（资产证券化）项目</a:t>
            </a:r>
            <a:endParaRPr lang="en-US" altLang="zh-CN" dirty="0"/>
          </a:p>
          <a:p>
            <a:r>
              <a:rPr lang="zh-CN" altLang="en-US" dirty="0"/>
              <a:t>在微信黄金红包中已开始应用区块链技术进行数字资产的并行记账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Public blockchain</a:t>
            </a:r>
          </a:p>
          <a:p>
            <a:r>
              <a:rPr lang="en-US" dirty="0"/>
              <a:t>Private Blockchain</a:t>
            </a:r>
          </a:p>
          <a:p>
            <a:pPr lvl="1"/>
            <a:r>
              <a:rPr lang="en-US" dirty="0"/>
              <a:t>42 Banks alliance: R3CEV</a:t>
            </a:r>
          </a:p>
          <a:p>
            <a:r>
              <a:rPr lang="en-US" dirty="0"/>
              <a:t>Alliance blockchain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20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ea"/>
                <a:ea typeface="+mn-ea"/>
              </a:rPr>
              <a:t>比特币（区块键</a:t>
            </a:r>
            <a:r>
              <a:rPr lang="en-US" altLang="zh-CN" dirty="0">
                <a:latin typeface="+mn-ea"/>
                <a:ea typeface="+mn-ea"/>
              </a:rPr>
              <a:t>1.0</a:t>
            </a:r>
            <a:r>
              <a:rPr lang="zh-CN" altLang="en-US" dirty="0">
                <a:latin typeface="+mn-ea"/>
                <a:ea typeface="+mn-ea"/>
              </a:rPr>
              <a:t>）小结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884" y="1235350"/>
            <a:ext cx="4267199" cy="51508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3600" b="1" dirty="0"/>
              <a:t>特点</a:t>
            </a:r>
            <a:endParaRPr lang="en-US" altLang="zh-CN" sz="3600" b="1" dirty="0"/>
          </a:p>
          <a:p>
            <a:r>
              <a:rPr lang="zh-CN" altLang="en-US" dirty="0"/>
              <a:t>独立性</a:t>
            </a:r>
            <a:endParaRPr lang="en-US" altLang="zh-CN" dirty="0"/>
          </a:p>
          <a:p>
            <a:r>
              <a:rPr lang="zh-CN" altLang="en-US" dirty="0"/>
              <a:t>不可重复支付</a:t>
            </a:r>
            <a:endParaRPr lang="en-US" altLang="zh-CN" dirty="0"/>
          </a:p>
          <a:p>
            <a:r>
              <a:rPr lang="zh-CN" altLang="en-US" dirty="0"/>
              <a:t>匿名</a:t>
            </a:r>
          </a:p>
          <a:p>
            <a:r>
              <a:rPr lang="zh-CN" altLang="en-US" dirty="0"/>
              <a:t>不可伪造性</a:t>
            </a:r>
            <a:endParaRPr lang="en-US" altLang="zh-CN" dirty="0"/>
          </a:p>
          <a:p>
            <a:r>
              <a:rPr lang="zh-CN" altLang="en-US" dirty="0"/>
              <a:t>去中心化</a:t>
            </a:r>
          </a:p>
          <a:p>
            <a:r>
              <a:rPr lang="zh-CN" altLang="en-US" dirty="0"/>
              <a:t>可传递性</a:t>
            </a:r>
            <a:endParaRPr lang="en-US" altLang="zh-CN" dirty="0"/>
          </a:p>
          <a:p>
            <a:r>
              <a:rPr lang="zh-CN" altLang="en-US" dirty="0"/>
              <a:t>可分性</a:t>
            </a:r>
            <a:endParaRPr lang="en-US" altLang="zh-CN" dirty="0"/>
          </a:p>
          <a:p>
            <a:r>
              <a:rPr lang="zh-CN" altLang="en-US" dirty="0"/>
              <a:t>公开透明</a:t>
            </a:r>
          </a:p>
          <a:p>
            <a:r>
              <a:rPr lang="zh-CN" altLang="en-US" dirty="0"/>
              <a:t>交易可追溯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9F251F-9506-4CD5-B1A6-BDCFED032CBD}"/>
              </a:ext>
            </a:extLst>
          </p:cNvPr>
          <p:cNvSpPr/>
          <p:nvPr/>
        </p:nvSpPr>
        <p:spPr>
          <a:xfrm>
            <a:off x="2611415" y="5854848"/>
            <a:ext cx="29948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C00000"/>
                </a:solidFill>
              </a:rPr>
              <a:t>安全、高效</a:t>
            </a:r>
            <a:endParaRPr lang="en-US" altLang="zh-CN" sz="4000" b="1" dirty="0">
              <a:solidFill>
                <a:srgbClr val="C00000"/>
              </a:solidFill>
            </a:endParaRPr>
          </a:p>
        </p:txBody>
      </p:sp>
      <p:pic>
        <p:nvPicPr>
          <p:cNvPr id="1026" name="Picture 2" descr="http://mmbiz.qpic.cn/mmbiz_jpg/ZicfEblzAUZCVtiaJ8cfH8THEoKSlYw3U0hShZglGVA2VZBQC0Zlibdub03pas9Br8j7OwsgaPibVT819AibT72I4Hw/0?wx_fmt=jpeg?0.6969434558947294">
            <a:extLst>
              <a:ext uri="{FF2B5EF4-FFF2-40B4-BE49-F238E27FC236}">
                <a16:creationId xmlns:a16="http://schemas.microsoft.com/office/drawing/2014/main" id="{70FD12D1-06E9-4ECC-BB8B-177F5F583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818" y="-1"/>
            <a:ext cx="4884039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1549FF-AFC0-45CC-BAA1-B56E2EA49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918" y="4905061"/>
            <a:ext cx="6308082" cy="195294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5312" y="1235350"/>
            <a:ext cx="6529952" cy="3742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b="1" dirty="0"/>
              <a:t>局限性</a:t>
            </a:r>
            <a:endParaRPr lang="en-US" altLang="zh-CN" sz="3600" b="1" dirty="0"/>
          </a:p>
          <a:p>
            <a:r>
              <a:rPr lang="zh-CN" altLang="en-US" dirty="0"/>
              <a:t>交易确认时间长（平均</a:t>
            </a:r>
            <a:r>
              <a:rPr lang="en-US" altLang="zh-CN" dirty="0"/>
              <a:t>10</a:t>
            </a:r>
            <a:r>
              <a:rPr lang="zh-CN" altLang="en-US" dirty="0"/>
              <a:t>分钟）</a:t>
            </a:r>
          </a:p>
          <a:p>
            <a:r>
              <a:rPr lang="zh-CN" altLang="en-US" dirty="0"/>
              <a:t>交易吞吐量低</a:t>
            </a:r>
          </a:p>
          <a:p>
            <a:r>
              <a:rPr lang="zh-CN" altLang="en-US" dirty="0"/>
              <a:t>挖矿耗费大量机时和电力</a:t>
            </a:r>
          </a:p>
          <a:p>
            <a:r>
              <a:rPr lang="zh-CN" altLang="en-US" dirty="0"/>
              <a:t>分布式账本占用大量存储空间（</a:t>
            </a:r>
            <a:r>
              <a:rPr lang="en-US" altLang="zh-CN" dirty="0"/>
              <a:t>~60GB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经常性非法应用</a:t>
            </a:r>
            <a:endParaRPr lang="en-US" altLang="zh-CN" dirty="0"/>
          </a:p>
          <a:p>
            <a:r>
              <a:rPr lang="zh-CN" altLang="en-US" dirty="0"/>
              <a:t>任何政府和组织难以控制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87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Mathematically protected digital currency</a:t>
            </a:r>
          </a:p>
          <a:p>
            <a:r>
              <a:rPr lang="en-US" dirty="0"/>
              <a:t>Maintained by a network of peers</a:t>
            </a:r>
          </a:p>
          <a:p>
            <a:r>
              <a:rPr lang="en-US" dirty="0"/>
              <a:t>Digital Signature:</a:t>
            </a:r>
          </a:p>
          <a:p>
            <a:pPr lvl="1"/>
            <a:r>
              <a:rPr lang="en-US" dirty="0"/>
              <a:t>Safeguard money</a:t>
            </a:r>
          </a:p>
          <a:p>
            <a:r>
              <a:rPr lang="en-US" dirty="0"/>
              <a:t>Transaction chains</a:t>
            </a:r>
          </a:p>
          <a:p>
            <a:pPr lvl="1"/>
            <a:r>
              <a:rPr lang="en-US" dirty="0"/>
              <a:t>Store history of ownership</a:t>
            </a:r>
          </a:p>
          <a:p>
            <a:r>
              <a:rPr lang="en-US" dirty="0"/>
              <a:t>Block Chain</a:t>
            </a:r>
          </a:p>
          <a:p>
            <a:pPr lvl="1"/>
            <a:r>
              <a:rPr lang="en-US" dirty="0"/>
              <a:t>Hold transaction order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713984"/>
            <a:ext cx="5793658" cy="6144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C00000"/>
                </a:solidFill>
              </a:rPr>
              <a:t>Benefits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dirty="0"/>
              <a:t>Government can’t print money</a:t>
            </a:r>
            <a:br>
              <a:rPr lang="en-US" dirty="0"/>
            </a:br>
            <a:r>
              <a:rPr lang="en-US" dirty="0"/>
              <a:t>or manipulate currency</a:t>
            </a:r>
          </a:p>
          <a:p>
            <a:r>
              <a:rPr lang="en-US" dirty="0"/>
              <a:t>Anonymity</a:t>
            </a:r>
          </a:p>
          <a:p>
            <a:r>
              <a:rPr lang="en-US" dirty="0"/>
              <a:t>Lower global transaction costs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C00000"/>
                </a:solidFill>
              </a:rPr>
              <a:t>Challenges</a:t>
            </a:r>
            <a:endParaRPr lang="en-US" sz="3600" dirty="0"/>
          </a:p>
          <a:p>
            <a:r>
              <a:rPr lang="en-US" dirty="0"/>
              <a:t>Difficult to exchange</a:t>
            </a:r>
          </a:p>
          <a:p>
            <a:r>
              <a:rPr lang="en-US" dirty="0"/>
              <a:t>Used for illegal activity (Government can’t track</a:t>
            </a:r>
          </a:p>
          <a:p>
            <a:r>
              <a:rPr lang="en-US" dirty="0"/>
              <a:t>Mining, or solving blocks</a:t>
            </a:r>
            <a:br>
              <a:rPr lang="en-US" dirty="0"/>
            </a:br>
            <a:r>
              <a:rPr lang="en-US" dirty="0"/>
              <a:t>use large amount of energy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74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695" y="2299446"/>
            <a:ext cx="9702882" cy="618101"/>
          </a:xfrm>
        </p:spPr>
        <p:txBody>
          <a:bodyPr>
            <a:noAutofit/>
          </a:bodyPr>
          <a:lstStyle/>
          <a:p>
            <a:pPr algn="ctr"/>
            <a:r>
              <a:rPr lang="en-US" sz="11500" dirty="0"/>
              <a:t>Q &amp; 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8BF281-2BBE-4282-BBDC-BDEECCAD3CE9}"/>
              </a:ext>
            </a:extLst>
          </p:cNvPr>
          <p:cNvSpPr/>
          <p:nvPr/>
        </p:nvSpPr>
        <p:spPr>
          <a:xfrm>
            <a:off x="0" y="6488668"/>
            <a:ext cx="1081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 action="ppaction://hlinksldjump"/>
              </a:rPr>
              <a:t>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25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How do bitcoin transactions work</a:t>
            </a:r>
            <a:endParaRPr lang="en-US" dirty="0"/>
          </a:p>
          <a:p>
            <a:r>
              <a:rPr lang="en-US" dirty="0">
                <a:hlinkClick r:id="rId3"/>
              </a:rPr>
              <a:t>The Challenges of Block Chain Indexing</a:t>
            </a:r>
            <a:endParaRPr lang="en-US" dirty="0"/>
          </a:p>
          <a:p>
            <a:r>
              <a:rPr lang="en-US" dirty="0">
                <a:hlinkClick r:id="rId4"/>
              </a:rPr>
              <a:t>Blockchain platform evolution</a:t>
            </a:r>
            <a:endParaRPr lang="en-US" dirty="0"/>
          </a:p>
          <a:p>
            <a:r>
              <a:rPr lang="en-US" dirty="0">
                <a:hlinkClick r:id="rId5"/>
              </a:rPr>
              <a:t>IOTA: A </a:t>
            </a:r>
            <a:r>
              <a:rPr lang="en-US" dirty="0" err="1">
                <a:hlinkClick r:id="rId5"/>
              </a:rPr>
              <a:t>Cryptoplatform</a:t>
            </a:r>
            <a:r>
              <a:rPr lang="en-US" dirty="0">
                <a:hlinkClick r:id="rId5"/>
              </a:rPr>
              <a:t> for Securing Transactions on the </a:t>
            </a:r>
            <a:r>
              <a:rPr lang="en-US" dirty="0" err="1">
                <a:hlinkClick r:id="rId5"/>
              </a:rPr>
              <a:t>IoT</a:t>
            </a:r>
            <a:endParaRPr lang="en-US" dirty="0"/>
          </a:p>
          <a:p>
            <a:r>
              <a:rPr lang="en-US" dirty="0">
                <a:hlinkClick r:id="rId6"/>
              </a:rPr>
              <a:t>Why IBM sees blockchain as a breakthrough for traceability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24960D-91F1-42BD-823E-FEAF64C6F21A}"/>
              </a:ext>
            </a:extLst>
          </p:cNvPr>
          <p:cNvSpPr/>
          <p:nvPr/>
        </p:nvSpPr>
        <p:spPr>
          <a:xfrm>
            <a:off x="0" y="6488668"/>
            <a:ext cx="1081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 action="ppaction://hlinksldjump"/>
              </a:rPr>
              <a:t>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61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_unconfirm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1" y="1983980"/>
            <a:ext cx="4128801" cy="1835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Recap: Blockchain with transaction</a:t>
            </a:r>
          </a:p>
        </p:txBody>
      </p:sp>
      <p:pic>
        <p:nvPicPr>
          <p:cNvPr id="9" name="pic_blockcha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6" y="4457861"/>
            <a:ext cx="5131408" cy="1926734"/>
          </a:xfrm>
          <a:prstGeom prst="rect">
            <a:avLst/>
          </a:prstGeom>
        </p:spPr>
      </p:pic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38</a:t>
            </a:fld>
            <a:endParaRPr lang="en-US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6EEF9C-D8EE-4444-AD18-FDA4DCDDF73B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10" name="G_Blockchain"/>
          <p:cNvGrpSpPr/>
          <p:nvPr/>
        </p:nvGrpSpPr>
        <p:grpSpPr>
          <a:xfrm>
            <a:off x="7291138" y="4990328"/>
            <a:ext cx="4816764" cy="1809586"/>
            <a:chOff x="7810880" y="5291374"/>
            <a:chExt cx="4297021" cy="1508539"/>
          </a:xfrm>
        </p:grpSpPr>
        <p:pic>
          <p:nvPicPr>
            <p:cNvPr id="11" name="Picture 10">
              <a:extLst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8998" y="5291374"/>
              <a:ext cx="1339529" cy="1508539"/>
            </a:xfrm>
            <a:prstGeom prst="rect">
              <a:avLst/>
            </a:prstGeom>
          </p:spPr>
        </p:pic>
        <p:pic>
          <p:nvPicPr>
            <p:cNvPr id="12" name="Picture 11">
              <a:extLst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49876" y="5291374"/>
              <a:ext cx="1498720" cy="1508539"/>
            </a:xfrm>
            <a:prstGeom prst="rect">
              <a:avLst/>
            </a:prstGeom>
          </p:spPr>
        </p:pic>
        <p:pic>
          <p:nvPicPr>
            <p:cNvPr id="13" name="Picture 12">
              <a:extLst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01415" y="5291374"/>
              <a:ext cx="1506486" cy="1508539"/>
            </a:xfrm>
            <a:prstGeom prst="rect">
              <a:avLst/>
            </a:prstGeom>
          </p:spPr>
        </p:pic>
        <p:pic>
          <p:nvPicPr>
            <p:cNvPr id="14" name="Picture 13">
              <a:extLst/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10880" y="5484577"/>
              <a:ext cx="303676" cy="332023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4647920" y="1037331"/>
            <a:ext cx="7491785" cy="3354083"/>
            <a:chOff x="4647920" y="1037331"/>
            <a:chExt cx="7491785" cy="3354083"/>
          </a:xfrm>
        </p:grpSpPr>
        <p:pic>
          <p:nvPicPr>
            <p:cNvPr id="15" name="p_A_B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47920" y="1037331"/>
              <a:ext cx="648900" cy="2889100"/>
            </a:xfrm>
            <a:prstGeom prst="rect">
              <a:avLst/>
            </a:prstGeom>
          </p:spPr>
        </p:pic>
        <p:pic>
          <p:nvPicPr>
            <p:cNvPr id="16" name="0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44715" y="2038439"/>
              <a:ext cx="480881" cy="536300"/>
            </a:xfrm>
            <a:prstGeom prst="rect">
              <a:avLst/>
            </a:prstGeom>
          </p:spPr>
        </p:pic>
        <p:pic>
          <p:nvPicPr>
            <p:cNvPr id="17" name="0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14032" y="2038439"/>
              <a:ext cx="805331" cy="536300"/>
            </a:xfrm>
            <a:prstGeom prst="rect">
              <a:avLst/>
            </a:prstGeom>
          </p:spPr>
        </p:pic>
        <p:pic>
          <p:nvPicPr>
            <p:cNvPr id="18" name="0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85393" y="2483843"/>
              <a:ext cx="805331" cy="536300"/>
            </a:xfrm>
            <a:prstGeom prst="rect">
              <a:avLst/>
            </a:prstGeom>
          </p:spPr>
        </p:pic>
        <p:pic>
          <p:nvPicPr>
            <p:cNvPr id="19" name="0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06007" y="1635097"/>
              <a:ext cx="695250" cy="697767"/>
            </a:xfrm>
            <a:prstGeom prst="rect">
              <a:avLst/>
            </a:prstGeom>
          </p:spPr>
        </p:pic>
        <p:pic>
          <p:nvPicPr>
            <p:cNvPr id="20" name="0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6007" y="2306995"/>
              <a:ext cx="695250" cy="726600"/>
            </a:xfrm>
            <a:prstGeom prst="rect">
              <a:avLst/>
            </a:prstGeom>
          </p:spPr>
        </p:pic>
        <p:pic>
          <p:nvPicPr>
            <p:cNvPr id="21" name="0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78532" y="2483843"/>
              <a:ext cx="805331" cy="536300"/>
            </a:xfrm>
            <a:prstGeom prst="rect">
              <a:avLst/>
            </a:prstGeom>
          </p:spPr>
        </p:pic>
        <p:pic>
          <p:nvPicPr>
            <p:cNvPr id="22" name="0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67999" y="2481881"/>
              <a:ext cx="805331" cy="536300"/>
            </a:xfrm>
            <a:prstGeom prst="rect">
              <a:avLst/>
            </a:prstGeom>
          </p:spPr>
        </p:pic>
        <p:pic>
          <p:nvPicPr>
            <p:cNvPr id="23" name="0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571562" y="3010088"/>
              <a:ext cx="480881" cy="824633"/>
            </a:xfrm>
            <a:prstGeom prst="rect">
              <a:avLst/>
            </a:prstGeom>
          </p:spPr>
        </p:pic>
        <p:pic>
          <p:nvPicPr>
            <p:cNvPr id="24" name="0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045274" y="2481881"/>
              <a:ext cx="805331" cy="536300"/>
            </a:xfrm>
            <a:prstGeom prst="rect">
              <a:avLst/>
            </a:prstGeom>
          </p:spPr>
        </p:pic>
        <p:pic>
          <p:nvPicPr>
            <p:cNvPr id="25" name="1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27892" y="3278238"/>
              <a:ext cx="822713" cy="536300"/>
            </a:xfrm>
            <a:prstGeom prst="rect">
              <a:avLst/>
            </a:prstGeom>
          </p:spPr>
        </p:pic>
        <p:pic>
          <p:nvPicPr>
            <p:cNvPr id="26" name="1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832857" y="2021833"/>
              <a:ext cx="730013" cy="738133"/>
            </a:xfrm>
            <a:prstGeom prst="rect">
              <a:avLst/>
            </a:prstGeom>
          </p:spPr>
        </p:pic>
        <p:pic>
          <p:nvPicPr>
            <p:cNvPr id="27" name="1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842859" y="2724848"/>
              <a:ext cx="735806" cy="726600"/>
            </a:xfrm>
            <a:prstGeom prst="rect">
              <a:avLst/>
            </a:prstGeom>
          </p:spPr>
        </p:pic>
        <p:pic>
          <p:nvPicPr>
            <p:cNvPr id="28" name="P_C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244213" y="3462981"/>
              <a:ext cx="637313" cy="928433"/>
            </a:xfrm>
            <a:prstGeom prst="rect">
              <a:avLst/>
            </a:prstGeom>
          </p:spPr>
        </p:pic>
        <p:pic>
          <p:nvPicPr>
            <p:cNvPr id="29" name="13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544470" y="2915148"/>
              <a:ext cx="822713" cy="536300"/>
            </a:xfrm>
            <a:prstGeom prst="rect">
              <a:avLst/>
            </a:prstGeom>
          </p:spPr>
        </p:pic>
        <p:pic>
          <p:nvPicPr>
            <p:cNvPr id="30" name="1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541235" y="2010300"/>
              <a:ext cx="805331" cy="536300"/>
            </a:xfrm>
            <a:prstGeom prst="rect">
              <a:avLst/>
            </a:prstGeom>
          </p:spPr>
        </p:pic>
        <p:pic>
          <p:nvPicPr>
            <p:cNvPr id="31" name="1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334374" y="2009340"/>
              <a:ext cx="805331" cy="536300"/>
            </a:xfrm>
            <a:prstGeom prst="rect">
              <a:avLst/>
            </a:prstGeom>
          </p:spPr>
        </p:pic>
      </p:grpSp>
      <p:sp>
        <p:nvSpPr>
          <p:cNvPr id="37" name="Rectangle 36"/>
          <p:cNvSpPr/>
          <p:nvPr/>
        </p:nvSpPr>
        <p:spPr>
          <a:xfrm>
            <a:off x="7130860" y="1234651"/>
            <a:ext cx="311335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 Black" panose="020B0A04020102020204" pitchFamily="34" charset="0"/>
              </a:rPr>
              <a:t>Longest Chain </a:t>
            </a:r>
            <a:br>
              <a:rPr lang="en-US" sz="2800" dirty="0">
                <a:solidFill>
                  <a:srgbClr val="FF0000"/>
                </a:solidFill>
                <a:latin typeface="Arial Black" panose="020B0A04020102020204" pitchFamily="34" charset="0"/>
              </a:rPr>
            </a:br>
            <a:r>
              <a:rPr lang="en-US" sz="2800" dirty="0">
                <a:solidFill>
                  <a:srgbClr val="FF0000"/>
                </a:solidFill>
                <a:latin typeface="Arial Black" panose="020B0A04020102020204" pitchFamily="34" charset="0"/>
              </a:rPr>
              <a:t>Competition</a:t>
            </a:r>
          </a:p>
        </p:txBody>
      </p:sp>
    </p:spTree>
    <p:extLst>
      <p:ext uri="{BB962C8B-B14F-4D97-AF65-F5344CB8AC3E}">
        <p14:creationId xmlns:p14="http://schemas.microsoft.com/office/powerpoint/2010/main" val="1195738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ontent Questions">
            <a:extLst>
              <a:ext uri="{FF2B5EF4-FFF2-40B4-BE49-F238E27FC236}">
                <a16:creationId xmlns:a16="http://schemas.microsoft.com/office/drawing/2014/main" id="{F42C48F1-43DE-4EA6-94FE-EAE195F55828}"/>
              </a:ext>
            </a:extLst>
          </p:cNvPr>
          <p:cNvSpPr txBox="1">
            <a:spLocks/>
          </p:cNvSpPr>
          <p:nvPr/>
        </p:nvSpPr>
        <p:spPr>
          <a:xfrm>
            <a:off x="5979237" y="3352636"/>
            <a:ext cx="5806369" cy="3394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are transactions?  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transfer of money!   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Alice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 Bob 5 BTC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/>
              <a:t>Where are they keeps?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 the ledger!</a:t>
            </a:r>
          </a:p>
          <a:p>
            <a:r>
              <a:rPr lang="en-US" dirty="0"/>
              <a:t>Where are user’s bitcoins come from?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From transactions!</a:t>
            </a:r>
          </a:p>
          <a:p>
            <a:r>
              <a:rPr lang="en-US" dirty="0"/>
              <a:t>Where is the ledger stored?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 the blockchain that every </a:t>
            </a:r>
            <a:br>
              <a:rPr lang="en-US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node maintains!</a:t>
            </a:r>
          </a:p>
        </p:txBody>
      </p:sp>
      <p:pic>
        <p:nvPicPr>
          <p:cNvPr id="13" name="bc_Earch">
            <a:extLst>
              <a:ext uri="{FF2B5EF4-FFF2-40B4-BE49-F238E27FC236}">
                <a16:creationId xmlns:a16="http://schemas.microsoft.com/office/drawing/2014/main" id="{2718B07E-D8ED-4EC0-B7BE-BD6618486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16" y="4198011"/>
            <a:ext cx="2174471" cy="2122725"/>
          </a:xfrm>
          <a:prstGeom prst="rect">
            <a:avLst/>
          </a:prstGeom>
        </p:spPr>
      </p:pic>
      <p:pic>
        <p:nvPicPr>
          <p:cNvPr id="14" name="bc_ledger">
            <a:extLst>
              <a:ext uri="{FF2B5EF4-FFF2-40B4-BE49-F238E27FC236}">
                <a16:creationId xmlns:a16="http://schemas.microsoft.com/office/drawing/2014/main" id="{A590E941-BAD1-4EDE-888D-75BDA8CF4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9" y="3893912"/>
            <a:ext cx="3597920" cy="2497826"/>
          </a:xfrm>
          <a:prstGeom prst="rect">
            <a:avLst/>
          </a:prstGeom>
        </p:spPr>
      </p:pic>
      <p:pic>
        <p:nvPicPr>
          <p:cNvPr id="11" name="bank_people">
            <a:extLst>
              <a:ext uri="{FF2B5EF4-FFF2-40B4-BE49-F238E27FC236}">
                <a16:creationId xmlns:a16="http://schemas.microsoft.com/office/drawing/2014/main" id="{F0C3F369-9F4F-486D-803F-1667C2365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253" y="553610"/>
            <a:ext cx="3100148" cy="2642750"/>
          </a:xfrm>
          <a:prstGeom prst="rect">
            <a:avLst/>
          </a:prstGeom>
        </p:spPr>
      </p:pic>
      <p:pic>
        <p:nvPicPr>
          <p:cNvPr id="10" name="bank_frame">
            <a:extLst>
              <a:ext uri="{FF2B5EF4-FFF2-40B4-BE49-F238E27FC236}">
                <a16:creationId xmlns:a16="http://schemas.microsoft.com/office/drawing/2014/main" id="{F1BC2A88-934B-4D6B-9AE1-57EE8FD4E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823" y="1378732"/>
            <a:ext cx="1484578" cy="1918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805" y="335630"/>
            <a:ext cx="11818375" cy="667262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5" name="ledger_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956426"/>
              </p:ext>
            </p:extLst>
          </p:nvPr>
        </p:nvGraphicFramePr>
        <p:xfrm>
          <a:off x="8218480" y="756763"/>
          <a:ext cx="3512232" cy="228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55733">
                  <a:extLst>
                    <a:ext uri="{9D8B030D-6E8A-4147-A177-3AD203B41FA5}">
                      <a16:colId xmlns:a16="http://schemas.microsoft.com/office/drawing/2014/main" val="2721194005"/>
                    </a:ext>
                  </a:extLst>
                </a:gridCol>
                <a:gridCol w="1456499">
                  <a:extLst>
                    <a:ext uri="{9D8B030D-6E8A-4147-A177-3AD203B41FA5}">
                      <a16:colId xmlns:a16="http://schemas.microsoft.com/office/drawing/2014/main" val="2277102548"/>
                    </a:ext>
                  </a:extLst>
                </a:gridCol>
              </a:tblGrid>
              <a:tr h="336868">
                <a:tc>
                  <a:txBody>
                    <a:bodyPr/>
                    <a:lstStyle/>
                    <a:p>
                      <a:r>
                        <a:rPr lang="en-US" sz="2400" dirty="0"/>
                        <a:t>Alice </a:t>
                      </a:r>
                      <a:r>
                        <a:rPr lang="en-US" altLang="zh-CN" sz="2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2400" dirty="0"/>
                        <a:t> Bob</a:t>
                      </a:r>
                      <a:endParaRPr lang="en-US" sz="2400" dirty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5.4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139002"/>
                  </a:ext>
                </a:extLst>
              </a:tr>
              <a:tr h="336868">
                <a:tc>
                  <a:txBody>
                    <a:bodyPr/>
                    <a:lstStyle/>
                    <a:p>
                      <a:r>
                        <a:rPr lang="en-US" sz="2400" dirty="0"/>
                        <a:t>Bob </a:t>
                      </a:r>
                      <a:r>
                        <a:rPr lang="en-US" sz="2400" dirty="0">
                          <a:sym typeface="Wingdings" panose="05000000000000000000" pitchFamily="2" charset="2"/>
                        </a:rPr>
                        <a:t> Cindy</a:t>
                      </a:r>
                      <a:endParaRPr lang="en-US" sz="2400" dirty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100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383358"/>
                  </a:ext>
                </a:extLst>
              </a:tr>
              <a:tr h="336868">
                <a:tc>
                  <a:txBody>
                    <a:bodyPr/>
                    <a:lstStyle/>
                    <a:p>
                      <a:r>
                        <a:rPr lang="en-US" sz="2400" dirty="0"/>
                        <a:t>Frank </a:t>
                      </a:r>
                      <a:r>
                        <a:rPr lang="en-US" sz="2400" dirty="0">
                          <a:sym typeface="Wingdings" panose="05000000000000000000" pitchFamily="2" charset="2"/>
                        </a:rPr>
                        <a:t> Gary</a:t>
                      </a:r>
                      <a:endParaRPr lang="en-US" sz="2400" dirty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700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695560"/>
                  </a:ext>
                </a:extLst>
              </a:tr>
              <a:tr h="406078">
                <a:tc>
                  <a:txBody>
                    <a:bodyPr/>
                    <a:lstStyle/>
                    <a:p>
                      <a:r>
                        <a:rPr lang="en-US" sz="2400" dirty="0"/>
                        <a:t>Carl </a:t>
                      </a:r>
                      <a:r>
                        <a:rPr lang="en-US" sz="2400" dirty="0">
                          <a:sym typeface="Wingdings" panose="05000000000000000000" pitchFamily="2" charset="2"/>
                        </a:rPr>
                        <a:t> Dave</a:t>
                      </a:r>
                      <a:endParaRPr lang="en-US" sz="2400" dirty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0.001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606845"/>
                  </a:ext>
                </a:extLst>
              </a:tr>
              <a:tr h="336868">
                <a:tc>
                  <a:txBody>
                    <a:bodyPr/>
                    <a:lstStyle/>
                    <a:p>
                      <a:r>
                        <a:rPr lang="en-US" sz="2400" dirty="0"/>
                        <a:t>…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…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80148383"/>
                  </a:ext>
                </a:extLst>
              </a:tr>
            </a:tbl>
          </a:graphicData>
        </a:graphic>
      </p:graphicFrame>
      <p:sp>
        <p:nvSpPr>
          <p:cNvPr id="6" name="ledger_title"/>
          <p:cNvSpPr txBox="1"/>
          <p:nvPr/>
        </p:nvSpPr>
        <p:spPr>
          <a:xfrm>
            <a:off x="9094230" y="256658"/>
            <a:ext cx="178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Ledger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F08B1C-AC2A-415F-865B-A62E84EEB9D3}"/>
              </a:ext>
            </a:extLst>
          </p:cNvPr>
          <p:cNvSpPr/>
          <p:nvPr/>
        </p:nvSpPr>
        <p:spPr>
          <a:xfrm>
            <a:off x="0" y="6488668"/>
            <a:ext cx="1081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 action="ppaction://hlinksldjump"/>
              </a:rPr>
              <a:t>Index</a:t>
            </a:r>
            <a:endParaRPr lang="en-US" dirty="0"/>
          </a:p>
        </p:txBody>
      </p:sp>
      <p:pic>
        <p:nvPicPr>
          <p:cNvPr id="7" name="bank_ledger">
            <a:extLst>
              <a:ext uri="{FF2B5EF4-FFF2-40B4-BE49-F238E27FC236}">
                <a16:creationId xmlns:a16="http://schemas.microsoft.com/office/drawing/2014/main" id="{AAA55A13-3434-4D9B-89D3-647FBDFA68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374" y="1335111"/>
            <a:ext cx="1280813" cy="1221918"/>
          </a:xfrm>
          <a:prstGeom prst="rect">
            <a:avLst/>
          </a:prstGeom>
        </p:spPr>
      </p:pic>
      <p:pic>
        <p:nvPicPr>
          <p:cNvPr id="64" name="distributed_cloud" descr="Distributed consensus system.png">
            <a:extLst>
              <a:ext uri="{FF2B5EF4-FFF2-40B4-BE49-F238E27FC236}">
                <a16:creationId xmlns:a16="http://schemas.microsoft.com/office/drawing/2014/main" id="{DEAFEFC1-1EDF-444B-9D0D-72BF49B2D8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093" y="928313"/>
            <a:ext cx="3243970" cy="281430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D8F8C76-CFFB-4D1B-8DC8-AD55904439C1}"/>
              </a:ext>
            </a:extLst>
          </p:cNvPr>
          <p:cNvSpPr/>
          <p:nvPr/>
        </p:nvSpPr>
        <p:spPr>
          <a:xfrm>
            <a:off x="2407674" y="2920838"/>
            <a:ext cx="29699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3600" b="1" dirty="0">
                <a:solidFill>
                  <a:srgbClr val="C00000"/>
                </a:solidFill>
              </a:rPr>
              <a:t>What is blockchain?</a:t>
            </a:r>
          </a:p>
        </p:txBody>
      </p:sp>
    </p:spTree>
    <p:extLst>
      <p:ext uri="{BB962C8B-B14F-4D97-AF65-F5344CB8AC3E}">
        <p14:creationId xmlns:p14="http://schemas.microsoft.com/office/powerpoint/2010/main" val="141315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c_Earch">
            <a:extLst>
              <a:ext uri="{FF2B5EF4-FFF2-40B4-BE49-F238E27FC236}">
                <a16:creationId xmlns:a16="http://schemas.microsoft.com/office/drawing/2014/main" id="{2718B07E-D8ED-4EC0-B7BE-BD6618486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16" y="4198011"/>
            <a:ext cx="2174471" cy="2122725"/>
          </a:xfrm>
          <a:prstGeom prst="rect">
            <a:avLst/>
          </a:prstGeom>
        </p:spPr>
      </p:pic>
      <p:pic>
        <p:nvPicPr>
          <p:cNvPr id="14" name="bc_ledger">
            <a:extLst>
              <a:ext uri="{FF2B5EF4-FFF2-40B4-BE49-F238E27FC236}">
                <a16:creationId xmlns:a16="http://schemas.microsoft.com/office/drawing/2014/main" id="{A590E941-BAD1-4EDE-888D-75BDA8CF4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9" y="3893912"/>
            <a:ext cx="3597920" cy="2497826"/>
          </a:xfrm>
          <a:prstGeom prst="rect">
            <a:avLst/>
          </a:prstGeom>
        </p:spPr>
      </p:pic>
      <p:pic>
        <p:nvPicPr>
          <p:cNvPr id="11" name="bank_people">
            <a:extLst>
              <a:ext uri="{FF2B5EF4-FFF2-40B4-BE49-F238E27FC236}">
                <a16:creationId xmlns:a16="http://schemas.microsoft.com/office/drawing/2014/main" id="{F0C3F369-9F4F-486D-803F-1667C2365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253" y="553610"/>
            <a:ext cx="3100148" cy="2642750"/>
          </a:xfrm>
          <a:prstGeom prst="rect">
            <a:avLst/>
          </a:prstGeom>
        </p:spPr>
      </p:pic>
      <p:pic>
        <p:nvPicPr>
          <p:cNvPr id="10" name="bank_frame">
            <a:extLst>
              <a:ext uri="{FF2B5EF4-FFF2-40B4-BE49-F238E27FC236}">
                <a16:creationId xmlns:a16="http://schemas.microsoft.com/office/drawing/2014/main" id="{F1BC2A88-934B-4D6B-9AE1-57EE8FD4E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823" y="1378732"/>
            <a:ext cx="1484578" cy="1918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805" y="335630"/>
            <a:ext cx="11818375" cy="667262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5" name="ledger_table"/>
          <p:cNvGraphicFramePr>
            <a:graphicFrameLocks noGrp="1"/>
          </p:cNvGraphicFramePr>
          <p:nvPr>
            <p:extLst/>
          </p:nvPr>
        </p:nvGraphicFramePr>
        <p:xfrm>
          <a:off x="8218480" y="756763"/>
          <a:ext cx="3512232" cy="228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55733">
                  <a:extLst>
                    <a:ext uri="{9D8B030D-6E8A-4147-A177-3AD203B41FA5}">
                      <a16:colId xmlns:a16="http://schemas.microsoft.com/office/drawing/2014/main" val="2721194005"/>
                    </a:ext>
                  </a:extLst>
                </a:gridCol>
                <a:gridCol w="1456499">
                  <a:extLst>
                    <a:ext uri="{9D8B030D-6E8A-4147-A177-3AD203B41FA5}">
                      <a16:colId xmlns:a16="http://schemas.microsoft.com/office/drawing/2014/main" val="2277102548"/>
                    </a:ext>
                  </a:extLst>
                </a:gridCol>
              </a:tblGrid>
              <a:tr h="336868">
                <a:tc>
                  <a:txBody>
                    <a:bodyPr/>
                    <a:lstStyle/>
                    <a:p>
                      <a:r>
                        <a:rPr lang="en-US" sz="2400" dirty="0"/>
                        <a:t>Alice </a:t>
                      </a:r>
                      <a:r>
                        <a:rPr lang="en-US" altLang="zh-CN" sz="24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2400" dirty="0"/>
                        <a:t> Bob</a:t>
                      </a:r>
                      <a:endParaRPr lang="en-US" sz="2400" dirty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5.4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139002"/>
                  </a:ext>
                </a:extLst>
              </a:tr>
              <a:tr h="336868">
                <a:tc>
                  <a:txBody>
                    <a:bodyPr/>
                    <a:lstStyle/>
                    <a:p>
                      <a:r>
                        <a:rPr lang="en-US" sz="2400" dirty="0"/>
                        <a:t>Bob </a:t>
                      </a:r>
                      <a:r>
                        <a:rPr lang="en-US" sz="2400" dirty="0">
                          <a:sym typeface="Wingdings" panose="05000000000000000000" pitchFamily="2" charset="2"/>
                        </a:rPr>
                        <a:t> Cindy</a:t>
                      </a:r>
                      <a:endParaRPr lang="en-US" sz="2400" dirty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100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383358"/>
                  </a:ext>
                </a:extLst>
              </a:tr>
              <a:tr h="336868">
                <a:tc>
                  <a:txBody>
                    <a:bodyPr/>
                    <a:lstStyle/>
                    <a:p>
                      <a:r>
                        <a:rPr lang="en-US" sz="2400" dirty="0"/>
                        <a:t>Frank </a:t>
                      </a:r>
                      <a:r>
                        <a:rPr lang="en-US" sz="2400" dirty="0">
                          <a:sym typeface="Wingdings" panose="05000000000000000000" pitchFamily="2" charset="2"/>
                        </a:rPr>
                        <a:t> Gary</a:t>
                      </a:r>
                      <a:endParaRPr lang="en-US" sz="2400" dirty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700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695560"/>
                  </a:ext>
                </a:extLst>
              </a:tr>
              <a:tr h="406078">
                <a:tc>
                  <a:txBody>
                    <a:bodyPr/>
                    <a:lstStyle/>
                    <a:p>
                      <a:r>
                        <a:rPr lang="en-US" sz="2400" dirty="0"/>
                        <a:t>Carl </a:t>
                      </a:r>
                      <a:r>
                        <a:rPr lang="en-US" sz="2400" dirty="0">
                          <a:sym typeface="Wingdings" panose="05000000000000000000" pitchFamily="2" charset="2"/>
                        </a:rPr>
                        <a:t> Dave</a:t>
                      </a:r>
                      <a:endParaRPr lang="en-US" sz="2400" dirty="0"/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0.001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606845"/>
                  </a:ext>
                </a:extLst>
              </a:tr>
              <a:tr h="336868">
                <a:tc>
                  <a:txBody>
                    <a:bodyPr/>
                    <a:lstStyle/>
                    <a:p>
                      <a:r>
                        <a:rPr lang="en-US" sz="2400" dirty="0"/>
                        <a:t>…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…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80148383"/>
                  </a:ext>
                </a:extLst>
              </a:tr>
            </a:tbl>
          </a:graphicData>
        </a:graphic>
      </p:graphicFrame>
      <p:sp>
        <p:nvSpPr>
          <p:cNvPr id="6" name="ledger_title"/>
          <p:cNvSpPr txBox="1"/>
          <p:nvPr/>
        </p:nvSpPr>
        <p:spPr>
          <a:xfrm>
            <a:off x="9094230" y="256658"/>
            <a:ext cx="178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Ledger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F08B1C-AC2A-415F-865B-A62E84EEB9D3}"/>
              </a:ext>
            </a:extLst>
          </p:cNvPr>
          <p:cNvSpPr/>
          <p:nvPr/>
        </p:nvSpPr>
        <p:spPr>
          <a:xfrm>
            <a:off x="0" y="6488668"/>
            <a:ext cx="1081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 action="ppaction://hlinksldjump"/>
              </a:rPr>
              <a:t>Index</a:t>
            </a:r>
            <a:endParaRPr lang="en-US" dirty="0"/>
          </a:p>
        </p:txBody>
      </p:sp>
      <p:pic>
        <p:nvPicPr>
          <p:cNvPr id="7" name="bank_ledger">
            <a:extLst>
              <a:ext uri="{FF2B5EF4-FFF2-40B4-BE49-F238E27FC236}">
                <a16:creationId xmlns:a16="http://schemas.microsoft.com/office/drawing/2014/main" id="{AAA55A13-3434-4D9B-89D3-647FBDFA68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374" y="1335111"/>
            <a:ext cx="1280813" cy="1221918"/>
          </a:xfrm>
          <a:prstGeom prst="rect">
            <a:avLst/>
          </a:prstGeom>
        </p:spPr>
      </p:pic>
      <p:pic>
        <p:nvPicPr>
          <p:cNvPr id="64" name="distributed_cloud" descr="Distributed consensus system.png">
            <a:extLst>
              <a:ext uri="{FF2B5EF4-FFF2-40B4-BE49-F238E27FC236}">
                <a16:creationId xmlns:a16="http://schemas.microsoft.com/office/drawing/2014/main" id="{DEAFEFC1-1EDF-444B-9D0D-72BF49B2D8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093" y="928313"/>
            <a:ext cx="3243970" cy="28143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9B4BA5-58D3-435D-9BFD-010D9C0C4C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6098" y="4431266"/>
            <a:ext cx="2008547" cy="2261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C59CC9-A8B7-4C03-BE7C-86891CD032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2023" y="4431266"/>
            <a:ext cx="2247244" cy="2261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9AD43A-DD6F-4263-B491-BCFD7C3EDC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04701" y="4431266"/>
            <a:ext cx="2258888" cy="22619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2F0079-1E5D-4471-BD36-BAF27A8C8594}"/>
              </a:ext>
            </a:extLst>
          </p:cNvPr>
          <p:cNvSpPr/>
          <p:nvPr/>
        </p:nvSpPr>
        <p:spPr>
          <a:xfrm>
            <a:off x="2407674" y="2920838"/>
            <a:ext cx="29699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3600" b="1" dirty="0">
                <a:solidFill>
                  <a:srgbClr val="C00000"/>
                </a:solidFill>
              </a:rPr>
              <a:t>What is blockchain?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E11844-4580-439C-A353-36A5865915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8836" y="4651676"/>
            <a:ext cx="582188" cy="6365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B22BC8-A9C9-4818-9885-C7A1D36F94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4123" y="4651676"/>
            <a:ext cx="972253" cy="636533"/>
          </a:xfrm>
          <a:prstGeom prst="rect">
            <a:avLst/>
          </a:prstGeom>
        </p:spPr>
      </p:pic>
      <p:sp>
        <p:nvSpPr>
          <p:cNvPr id="23" name="Q_how_is_block created?">
            <a:extLst>
              <a:ext uri="{FF2B5EF4-FFF2-40B4-BE49-F238E27FC236}">
                <a16:creationId xmlns:a16="http://schemas.microsoft.com/office/drawing/2014/main" id="{81C9EF0B-B83C-483C-A68F-904E589FC06F}"/>
              </a:ext>
            </a:extLst>
          </p:cNvPr>
          <p:cNvSpPr/>
          <p:nvPr/>
        </p:nvSpPr>
        <p:spPr>
          <a:xfrm>
            <a:off x="5372374" y="3385846"/>
            <a:ext cx="4243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3600" b="1" dirty="0">
                <a:solidFill>
                  <a:srgbClr val="C00000"/>
                </a:solidFill>
                <a:latin typeface="Agency FB" panose="020B0503020202020204" pitchFamily="34" charset="0"/>
              </a:rPr>
              <a:t>How is Block created?</a:t>
            </a:r>
          </a:p>
        </p:txBody>
      </p:sp>
    </p:spTree>
    <p:extLst>
      <p:ext uri="{BB962C8B-B14F-4D97-AF65-F5344CB8AC3E}">
        <p14:creationId xmlns:p14="http://schemas.microsoft.com/office/powerpoint/2010/main" val="650632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9857" y="1045058"/>
            <a:ext cx="5534108" cy="2736533"/>
          </a:xfrm>
        </p:spPr>
        <p:txBody>
          <a:bodyPr>
            <a:normAutofit/>
          </a:bodyPr>
          <a:lstStyle/>
          <a:p>
            <a:r>
              <a:rPr lang="en-US" dirty="0">
                <a:hlinkClick r:id="rId2" action="ppaction://hlinkpres?slideindex=1&amp;slidetitle="/>
              </a:rPr>
              <a:t>Cryptography Basics</a:t>
            </a:r>
            <a:r>
              <a:rPr lang="en-US" dirty="0"/>
              <a:t>  &gt;&gt;</a:t>
            </a:r>
          </a:p>
          <a:p>
            <a:r>
              <a:rPr lang="en-US" dirty="0">
                <a:hlinkClick r:id="rId3" action="ppaction://hlinkpres?slideindex=1&amp;slidetitle="/>
              </a:rPr>
              <a:t>Mining Blocks &amp; Blockchain</a:t>
            </a:r>
            <a:r>
              <a:rPr lang="en-US" dirty="0"/>
              <a:t> &gt;&gt;</a:t>
            </a:r>
          </a:p>
          <a:p>
            <a:r>
              <a:rPr lang="en-US" dirty="0">
                <a:hlinkClick r:id="rId4" action="ppaction://hlinksldjump"/>
              </a:rPr>
              <a:t>Transactions</a:t>
            </a:r>
            <a:r>
              <a:rPr lang="en-US" dirty="0"/>
              <a:t> &gt;&gt;</a:t>
            </a:r>
          </a:p>
          <a:p>
            <a:r>
              <a:rPr lang="en-US" dirty="0">
                <a:hlinkClick r:id="rId5" action="ppaction://hlinkpres?slideindex=1&amp;slidetitle="/>
              </a:rPr>
              <a:t>Blockchain application</a:t>
            </a:r>
            <a:endParaRPr lang="en-US" dirty="0"/>
          </a:p>
          <a:p>
            <a:r>
              <a:rPr lang="en-US" dirty="0">
                <a:hlinkClick r:id="" action="ppaction://noaction"/>
              </a:rPr>
              <a:t>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079101" y="1045058"/>
            <a:ext cx="4300099" cy="28243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Abbr. </a:t>
            </a:r>
            <a:r>
              <a:rPr lang="zh-CN" altLang="en-US" dirty="0">
                <a:solidFill>
                  <a:srgbClr val="C00000"/>
                </a:solidFill>
              </a:rPr>
              <a:t>（简称）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BTC = bitcoin (</a:t>
            </a:r>
            <a:r>
              <a:rPr lang="zh-CN" altLang="en-US" dirty="0"/>
              <a:t>比特币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txn</a:t>
            </a:r>
            <a:r>
              <a:rPr lang="en-US" dirty="0"/>
              <a:t> = transaction (</a:t>
            </a:r>
            <a:r>
              <a:rPr lang="zh-CN" altLang="en-US" dirty="0"/>
              <a:t>交易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sig = signature (</a:t>
            </a:r>
            <a:r>
              <a:rPr lang="zh-CN" altLang="en-US" dirty="0"/>
              <a:t>数字签名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blockchain (</a:t>
            </a:r>
            <a:r>
              <a:rPr lang="zh-CN" altLang="en-US" dirty="0"/>
              <a:t>区块链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ledger (</a:t>
            </a:r>
            <a:r>
              <a:rPr lang="zh-CN" altLang="en-US" dirty="0"/>
              <a:t>账本</a:t>
            </a:r>
            <a:r>
              <a:rPr lang="en-US" dirty="0"/>
              <a:t>)</a:t>
            </a:r>
            <a:endParaRPr lang="en-US" dirty="0">
              <a:hlinkClick r:id="rId6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BE40B6-95B2-4267-8E2C-3C8F7F9B2248}"/>
              </a:ext>
            </a:extLst>
          </p:cNvPr>
          <p:cNvSpPr/>
          <p:nvPr/>
        </p:nvSpPr>
        <p:spPr>
          <a:xfrm>
            <a:off x="0" y="6488668"/>
            <a:ext cx="1081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 action="ppaction://hlinksldjump"/>
              </a:rPr>
              <a:t>Index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D801AD-DF36-4B17-9A1B-80E4636B7504}"/>
              </a:ext>
            </a:extLst>
          </p:cNvPr>
          <p:cNvSpPr/>
          <p:nvPr/>
        </p:nvSpPr>
        <p:spPr>
          <a:xfrm>
            <a:off x="749857" y="3994522"/>
            <a:ext cx="506200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7" action="ppaction://hlinkfile"/>
              </a:rPr>
              <a:t>Blockchain Viewer</a:t>
            </a:r>
            <a:r>
              <a:rPr lang="en-US" sz="2400" dirty="0"/>
              <a:t>:  </a:t>
            </a:r>
            <a:r>
              <a:rPr lang="en-US" sz="2400" dirty="0">
                <a:hlinkClick r:id="rId8"/>
              </a:rPr>
              <a:t>Block</a:t>
            </a:r>
            <a:r>
              <a:rPr lang="en-US" sz="2400" dirty="0"/>
              <a:t>, </a:t>
            </a:r>
            <a:r>
              <a:rPr lang="en-US" sz="2400" dirty="0" err="1">
                <a:hlinkClick r:id="rId6"/>
              </a:rPr>
              <a:t>txn</a:t>
            </a:r>
            <a:r>
              <a:rPr lang="en-US" sz="2400" dirty="0"/>
              <a:t>, </a:t>
            </a:r>
            <a:r>
              <a:rPr lang="en-US" sz="2400" dirty="0">
                <a:hlinkClick r:id="rId9"/>
              </a:rPr>
              <a:t>tree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Bitcoin Requirement: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Anonymity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No double spending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Not able to crack in practice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Transaction security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Not able to be controlled by anybody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D383D80-5A0D-490F-AB92-8DA9044F55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6098" y="4431266"/>
            <a:ext cx="2008547" cy="22619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9361C03-60D5-466E-A828-3B44A62D35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2023" y="4431266"/>
            <a:ext cx="2247244" cy="22619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B15DDAA-87C0-4659-84FC-220A55247C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04701" y="4431266"/>
            <a:ext cx="2258888" cy="22619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ACE4313-BA45-4B09-8DAD-F80A5EC173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8836" y="4651676"/>
            <a:ext cx="582188" cy="63653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2F1297B-F7A8-4DF3-9D64-2D462B006F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4123" y="4651676"/>
            <a:ext cx="972253" cy="6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91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5025A-E901-40C6-BCAB-64079914D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Cryptographic Basics - Digital Signatures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625999-E9F6-4C76-9F26-58443E9F7483}"/>
              </a:ext>
            </a:extLst>
          </p:cNvPr>
          <p:cNvGrpSpPr/>
          <p:nvPr/>
        </p:nvGrpSpPr>
        <p:grpSpPr>
          <a:xfrm>
            <a:off x="6501465" y="1517280"/>
            <a:ext cx="4934712" cy="1302913"/>
            <a:chOff x="6501465" y="1517280"/>
            <a:chExt cx="4934712" cy="13029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B05374D-5411-4999-B7D3-DF73BF58A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1465" y="1517280"/>
              <a:ext cx="4934712" cy="130291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C06713-EF5A-42CC-8952-E2A3508CF2B1}"/>
                </a:ext>
              </a:extLst>
            </p:cNvPr>
            <p:cNvSpPr/>
            <p:nvPr/>
          </p:nvSpPr>
          <p:spPr>
            <a:xfrm>
              <a:off x="7397704" y="2269706"/>
              <a:ext cx="10820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Create</a:t>
              </a:r>
              <a:r>
                <a:rPr lang="en-US" sz="14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0B5FE1-2F40-4F70-A3B5-A663C4854735}"/>
                </a:ext>
              </a:extLst>
            </p:cNvPr>
            <p:cNvSpPr/>
            <p:nvPr/>
          </p:nvSpPr>
          <p:spPr>
            <a:xfrm>
              <a:off x="9445375" y="2264423"/>
              <a:ext cx="9760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Verify</a:t>
              </a:r>
              <a:r>
                <a:rPr lang="en-US" sz="1400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 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19AEE7E-04AA-4A24-853B-FF760E414DB5}"/>
              </a:ext>
            </a:extLst>
          </p:cNvPr>
          <p:cNvSpPr/>
          <p:nvPr/>
        </p:nvSpPr>
        <p:spPr>
          <a:xfrm>
            <a:off x="6112565" y="2975965"/>
            <a:ext cx="5859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Signature = create(message, private key)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1=? verify(message, public key, signature)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1208339-EDB2-4B57-973A-F65BB720EC2A}"/>
              </a:ext>
            </a:extLst>
          </p:cNvPr>
          <p:cNvGrpSpPr/>
          <p:nvPr/>
        </p:nvGrpSpPr>
        <p:grpSpPr>
          <a:xfrm>
            <a:off x="288944" y="1376799"/>
            <a:ext cx="5136016" cy="2031384"/>
            <a:chOff x="1268331" y="1231940"/>
            <a:chExt cx="5136016" cy="2031384"/>
          </a:xfrm>
        </p:grpSpPr>
        <p:sp>
          <p:nvSpPr>
            <p:cNvPr id="16" name="Rectangle 21">
              <a:extLst>
                <a:ext uri="{FF2B5EF4-FFF2-40B4-BE49-F238E27FC236}">
                  <a16:creationId xmlns:a16="http://schemas.microsoft.com/office/drawing/2014/main" id="{CDC2C1DB-3B40-4F35-B457-527EC0AF9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282" y="1287442"/>
              <a:ext cx="1006336" cy="923330"/>
            </a:xfrm>
            <a:prstGeom prst="rect">
              <a:avLst/>
            </a:prstGeom>
            <a:noFill/>
            <a:ln w="28575" algn="ctr">
              <a:solidFill>
                <a:schemeClr val="accent2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b="1" dirty="0">
                <a:solidFill>
                  <a:schemeClr val="tx1"/>
                </a:solidFill>
              </a:endParaRPr>
            </a:p>
            <a:p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chemeClr val="tx1"/>
                  </a:solidFill>
                </a:rPr>
                <a:t>Input</a:t>
              </a:r>
              <a:br>
                <a:rPr lang="en-US" altLang="en-US" sz="1800" b="1" dirty="0">
                  <a:solidFill>
                    <a:schemeClr val="tx1"/>
                  </a:solidFill>
                </a:rPr>
              </a:br>
              <a:r>
                <a:rPr lang="en-US" altLang="en-US" sz="1800" b="1" dirty="0" err="1">
                  <a:solidFill>
                    <a:schemeClr val="tx1"/>
                  </a:solidFill>
                </a:rPr>
                <a:t>Msg</a:t>
              </a:r>
              <a:endParaRPr lang="en-US" altLang="en-US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22">
              <a:extLst>
                <a:ext uri="{FF2B5EF4-FFF2-40B4-BE49-F238E27FC236}">
                  <a16:creationId xmlns:a16="http://schemas.microsoft.com/office/drawing/2014/main" id="{F22AF5E4-3C25-49A3-88D7-1ACA53D49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6241" y="1399609"/>
              <a:ext cx="1130979" cy="669925"/>
            </a:xfrm>
            <a:prstGeom prst="rect">
              <a:avLst/>
            </a:prstGeom>
            <a:noFill/>
            <a:ln w="28575" algn="ctr">
              <a:solidFill>
                <a:schemeClr val="accent2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chemeClr val="tx1"/>
                  </a:solidFill>
                </a:rPr>
                <a:t>Hash of input</a:t>
              </a:r>
            </a:p>
          </p:txBody>
        </p: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B3F06B4C-E54E-452E-9F0C-2F24325AC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5321" y="1421036"/>
              <a:ext cx="1969026" cy="646331"/>
            </a:xfrm>
            <a:prstGeom prst="rect">
              <a:avLst/>
            </a:prstGeom>
            <a:noFill/>
            <a:ln w="28575" algn="ctr">
              <a:solidFill>
                <a:schemeClr val="accent2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chemeClr val="tx1"/>
                  </a:solidFill>
                </a:rPr>
                <a:t>Encrypt hash with private key</a:t>
              </a:r>
            </a:p>
          </p:txBody>
        </p:sp>
        <p:sp>
          <p:nvSpPr>
            <p:cNvPr id="19" name="Line 24">
              <a:extLst>
                <a:ext uri="{FF2B5EF4-FFF2-40B4-BE49-F238E27FC236}">
                  <a16:creationId xmlns:a16="http://schemas.microsoft.com/office/drawing/2014/main" id="{F794E465-2170-40DF-BAA4-FC17CB343C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46694" y="1742260"/>
              <a:ext cx="465774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20" name="Line 25">
              <a:extLst>
                <a:ext uri="{FF2B5EF4-FFF2-40B4-BE49-F238E27FC236}">
                  <a16:creationId xmlns:a16="http://schemas.microsoft.com/office/drawing/2014/main" id="{59428B30-57FB-4A01-9C1C-EEECC73626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188" y="1742260"/>
              <a:ext cx="465774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A75168-6270-4DB9-9C29-16890D27A182}"/>
                </a:ext>
              </a:extLst>
            </p:cNvPr>
            <p:cNvSpPr/>
            <p:nvPr/>
          </p:nvSpPr>
          <p:spPr>
            <a:xfrm>
              <a:off x="2501365" y="2124199"/>
              <a:ext cx="24121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Msg</a:t>
              </a:r>
              <a:r>
                <a:rPr lang="en-US" b="1" dirty="0">
                  <a:solidFill>
                    <a:srgbClr val="FF0000"/>
                  </a:solidFill>
                </a:rPr>
                <a:t>, Sig, </a:t>
              </a:r>
              <a:r>
                <a:rPr lang="en-US" b="1" dirty="0" err="1">
                  <a:solidFill>
                    <a:srgbClr val="FF0000"/>
                  </a:solidFill>
                </a:rPr>
                <a:t>PubKey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9F36A1-6B0D-42B6-AD52-A8DCE0F33C78}"/>
                </a:ext>
              </a:extLst>
            </p:cNvPr>
            <p:cNvSpPr/>
            <p:nvPr/>
          </p:nvSpPr>
          <p:spPr>
            <a:xfrm>
              <a:off x="1467565" y="1231940"/>
              <a:ext cx="636713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Alice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6680DE-67CB-40AC-84B6-9E642051FD34}"/>
                </a:ext>
              </a:extLst>
            </p:cNvPr>
            <p:cNvSpPr/>
            <p:nvPr/>
          </p:nvSpPr>
          <p:spPr>
            <a:xfrm>
              <a:off x="1933549" y="2869430"/>
              <a:ext cx="55335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Bob</a:t>
              </a:r>
            </a:p>
          </p:txBody>
        </p: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7740517D-B3E8-434F-BBB4-B75891E20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0717" y="2893992"/>
              <a:ext cx="3897488" cy="369332"/>
            </a:xfrm>
            <a:prstGeom prst="rect">
              <a:avLst/>
            </a:prstGeom>
            <a:noFill/>
            <a:ln w="28575" algn="ctr">
              <a:solidFill>
                <a:schemeClr val="accent2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chemeClr val="tx1"/>
                  </a:solidFill>
                </a:rPr>
                <a:t>1 =? V(</a:t>
              </a:r>
              <a:r>
                <a:rPr lang="en-US" altLang="en-US" sz="1800" b="1" dirty="0" err="1">
                  <a:solidFill>
                    <a:schemeClr val="tx1"/>
                  </a:solidFill>
                </a:rPr>
                <a:t>msg</a:t>
              </a:r>
              <a:r>
                <a:rPr lang="en-US" altLang="en-US" sz="1800" b="1" dirty="0">
                  <a:solidFill>
                    <a:schemeClr val="tx1"/>
                  </a:solidFill>
                </a:rPr>
                <a:t>, sig, </a:t>
              </a:r>
              <a:r>
                <a:rPr lang="en-US" altLang="en-US" sz="1800" b="1" dirty="0" err="1">
                  <a:solidFill>
                    <a:schemeClr val="tx1"/>
                  </a:solidFill>
                </a:rPr>
                <a:t>pubKey</a:t>
              </a:r>
              <a:r>
                <a:rPr lang="en-US" altLang="en-US" sz="1800" b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Line 12">
              <a:extLst>
                <a:ext uri="{FF2B5EF4-FFF2-40B4-BE49-F238E27FC236}">
                  <a16:creationId xmlns:a16="http://schemas.microsoft.com/office/drawing/2014/main" id="{21DB7AFE-3D12-4369-B0CD-7659010819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8331" y="3072344"/>
              <a:ext cx="727285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22" name="Line 14">
              <a:extLst>
                <a:ext uri="{FF2B5EF4-FFF2-40B4-BE49-F238E27FC236}">
                  <a16:creationId xmlns:a16="http://schemas.microsoft.com/office/drawing/2014/main" id="{E6C857E4-6646-474E-86B4-FAC8BBA35F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6059" y="2060699"/>
              <a:ext cx="0" cy="407129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3" name="Line 15">
              <a:extLst>
                <a:ext uri="{FF2B5EF4-FFF2-40B4-BE49-F238E27FC236}">
                  <a16:creationId xmlns:a16="http://schemas.microsoft.com/office/drawing/2014/main" id="{73B45FAE-0DBF-49BA-BA7D-24C8BED24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69523" y="2465462"/>
              <a:ext cx="4063906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dirty="0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E9A029EA-F39F-4EC9-89F2-F44EBC2AEA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8331" y="2467828"/>
              <a:ext cx="0" cy="610693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3A885CE-4639-4890-BFE3-D348C01CCE10}"/>
              </a:ext>
            </a:extLst>
          </p:cNvPr>
          <p:cNvGrpSpPr/>
          <p:nvPr/>
        </p:nvGrpSpPr>
        <p:grpSpPr>
          <a:xfrm>
            <a:off x="460464" y="4303719"/>
            <a:ext cx="5934075" cy="235013"/>
            <a:chOff x="460464" y="4303719"/>
            <a:chExt cx="5934075" cy="23501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F71DECE-9E35-43EC-9350-931F035F1B1E}"/>
                </a:ext>
              </a:extLst>
            </p:cNvPr>
            <p:cNvCxnSpPr>
              <a:cxnSpLocks/>
            </p:cNvCxnSpPr>
            <p:nvPr/>
          </p:nvCxnSpPr>
          <p:spPr>
            <a:xfrm>
              <a:off x="460464" y="4418019"/>
              <a:ext cx="5934075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412E4A17-C86F-4439-A3DD-17E06DBF116B}"/>
                </a:ext>
              </a:extLst>
            </p:cNvPr>
            <p:cNvSpPr/>
            <p:nvPr/>
          </p:nvSpPr>
          <p:spPr>
            <a:xfrm>
              <a:off x="1152614" y="4303719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FFF6DA6A-1743-48D8-AA94-39DE5F5BEABB}"/>
                </a:ext>
              </a:extLst>
            </p:cNvPr>
            <p:cNvSpPr/>
            <p:nvPr/>
          </p:nvSpPr>
          <p:spPr>
            <a:xfrm>
              <a:off x="3292564" y="4303719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E7AF1CC3-D7DF-4FBC-A4B3-829DC3B53A6D}"/>
                </a:ext>
              </a:extLst>
            </p:cNvPr>
            <p:cNvSpPr/>
            <p:nvPr/>
          </p:nvSpPr>
          <p:spPr>
            <a:xfrm>
              <a:off x="5508714" y="4310132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573FCE-A249-4204-9854-41E680E46181}"/>
              </a:ext>
            </a:extLst>
          </p:cNvPr>
          <p:cNvGrpSpPr/>
          <p:nvPr/>
        </p:nvGrpSpPr>
        <p:grpSpPr>
          <a:xfrm>
            <a:off x="460464" y="4688276"/>
            <a:ext cx="1555750" cy="1723643"/>
            <a:chOff x="2470150" y="5572507"/>
            <a:chExt cx="1555750" cy="172364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C37174-6623-4D2E-BB00-0924D3E0E47E}"/>
                </a:ext>
              </a:extLst>
            </p:cNvPr>
            <p:cNvSpPr/>
            <p:nvPr/>
          </p:nvSpPr>
          <p:spPr>
            <a:xfrm>
              <a:off x="2470150" y="5572507"/>
              <a:ext cx="1555750" cy="172364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</a:p>
            <a:p>
              <a:pPr algn="ctr"/>
              <a:endParaRPr lang="en-US" sz="700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493830493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493168268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…</a:t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605ECBA-81C1-4451-AB44-5C7E62ED5D00}"/>
                </a:ext>
              </a:extLst>
            </p:cNvPr>
            <p:cNvSpPr/>
            <p:nvPr/>
          </p:nvSpPr>
          <p:spPr>
            <a:xfrm>
              <a:off x="2650133" y="6893554"/>
              <a:ext cx="1240234" cy="322328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Dig Signature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BA1C86F-88EA-47D3-A231-CA29CC954857}"/>
              </a:ext>
            </a:extLst>
          </p:cNvPr>
          <p:cNvGrpSpPr/>
          <p:nvPr/>
        </p:nvGrpSpPr>
        <p:grpSpPr>
          <a:xfrm>
            <a:off x="2606764" y="4688276"/>
            <a:ext cx="1555750" cy="1723643"/>
            <a:chOff x="2470150" y="5572507"/>
            <a:chExt cx="1555750" cy="172364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D4C2FEF-EE39-4CFE-9773-2F8058FDD150}"/>
                </a:ext>
              </a:extLst>
            </p:cNvPr>
            <p:cNvSpPr/>
            <p:nvPr/>
          </p:nvSpPr>
          <p:spPr>
            <a:xfrm>
              <a:off x="2470150" y="5572507"/>
              <a:ext cx="1555750" cy="172364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</a:p>
            <a:p>
              <a:pPr algn="ctr"/>
              <a:endParaRPr lang="en-US" sz="700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493830493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4931</a:t>
              </a:r>
              <a:r>
                <a:rPr lang="en-US" b="1" dirty="0">
                  <a:solidFill>
                    <a:srgbClr val="C00000"/>
                  </a:solidFill>
                </a:rPr>
                <a:t>7</a:t>
              </a:r>
              <a:r>
                <a:rPr lang="en-US" dirty="0">
                  <a:solidFill>
                    <a:schemeClr val="tx1"/>
                  </a:solidFill>
                </a:rPr>
                <a:t>8268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…</a:t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A0D2144-0DD4-4EE9-83C7-4A6A76CEAE58}"/>
                </a:ext>
              </a:extLst>
            </p:cNvPr>
            <p:cNvSpPr/>
            <p:nvPr/>
          </p:nvSpPr>
          <p:spPr>
            <a:xfrm>
              <a:off x="2650133" y="6893554"/>
              <a:ext cx="1240234" cy="322328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Dig Signature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EB0C6D2-A5F3-4DDE-B4E3-751E7B5303FA}"/>
              </a:ext>
            </a:extLst>
          </p:cNvPr>
          <p:cNvGrpSpPr/>
          <p:nvPr/>
        </p:nvGrpSpPr>
        <p:grpSpPr>
          <a:xfrm>
            <a:off x="4838789" y="4665219"/>
            <a:ext cx="1555750" cy="1723643"/>
            <a:chOff x="2470150" y="5572507"/>
            <a:chExt cx="1555750" cy="1723643"/>
          </a:xfrm>
          <a:solidFill>
            <a:srgbClr val="FF0000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10206FD-C54E-4F8A-943A-B8AFBF45C888}"/>
                </a:ext>
              </a:extLst>
            </p:cNvPr>
            <p:cNvSpPr/>
            <p:nvPr/>
          </p:nvSpPr>
          <p:spPr>
            <a:xfrm>
              <a:off x="2470150" y="5572507"/>
              <a:ext cx="1555750" cy="1723643"/>
            </a:xfrm>
            <a:prstGeom prst="rect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</a:p>
            <a:p>
              <a:pPr algn="ctr"/>
              <a:endParaRPr lang="en-US" sz="700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493830493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4931</a:t>
              </a:r>
              <a:r>
                <a:rPr lang="en-US" b="1" dirty="0">
                  <a:solidFill>
                    <a:srgbClr val="FFC000"/>
                  </a:solidFill>
                </a:rPr>
                <a:t>7</a:t>
              </a:r>
              <a:r>
                <a:rPr lang="en-US" dirty="0">
                  <a:solidFill>
                    <a:schemeClr val="tx1"/>
                  </a:solidFill>
                </a:rPr>
                <a:t>8268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…</a:t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4E3A33-1C56-4906-825E-A2DD4EA6F717}"/>
                </a:ext>
              </a:extLst>
            </p:cNvPr>
            <p:cNvSpPr/>
            <p:nvPr/>
          </p:nvSpPr>
          <p:spPr>
            <a:xfrm>
              <a:off x="2650133" y="6893554"/>
              <a:ext cx="1240234" cy="322328"/>
            </a:xfrm>
            <a:prstGeom prst="rect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Dig Signature</a:t>
              </a:r>
            </a:p>
          </p:txBody>
        </p:sp>
      </p:grp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098E222B-FFC1-4CC5-A9A7-5EB28414A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892" y="4665219"/>
            <a:ext cx="4170965" cy="121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Digital Signature Math in Bitcoin</a:t>
            </a:r>
          </a:p>
          <a:p>
            <a:r>
              <a:rPr lang="en-US" sz="2000" dirty="0" err="1"/>
              <a:t>ecdsa</a:t>
            </a:r>
            <a:r>
              <a:rPr lang="en-US" sz="2000" dirty="0"/>
              <a:t>  </a:t>
            </a:r>
            <a:r>
              <a:rPr lang="en-US" sz="1400" dirty="0"/>
              <a:t>(elliptic curve digital signature algorithm)</a:t>
            </a:r>
            <a:endParaRPr lang="en-US" sz="2000" dirty="0"/>
          </a:p>
          <a:p>
            <a:r>
              <a:rPr lang="en-US" sz="2000" dirty="0"/>
              <a:t>”mathematical trap door”</a:t>
            </a:r>
          </a:p>
        </p:txBody>
      </p:sp>
    </p:spTree>
    <p:extLst>
      <p:ext uri="{BB962C8B-B14F-4D97-AF65-F5344CB8AC3E}">
        <p14:creationId xmlns:p14="http://schemas.microsoft.com/office/powerpoint/2010/main" val="3164156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Cryptographic Basics - Asymmetric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Public Key Encryption</a:t>
            </a:r>
          </a:p>
          <a:p>
            <a:pPr lvl="1"/>
            <a:r>
              <a:rPr lang="en-US" altLang="en-US" dirty="0"/>
              <a:t>Lock sensitive </a:t>
            </a:r>
            <a:r>
              <a:rPr lang="en-US" altLang="en-US" dirty="0" err="1"/>
              <a:t>msg</a:t>
            </a:r>
            <a:r>
              <a:rPr lang="en-US" altLang="en-US" dirty="0"/>
              <a:t> with public key, unlock with private key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en-US" dirty="0"/>
              <a:t>Digital Signatures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verify (via public key) that send by owner (private key)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A0F88DF-4656-4307-BF14-57CCA076AC78}"/>
              </a:ext>
            </a:extLst>
          </p:cNvPr>
          <p:cNvGrpSpPr/>
          <p:nvPr/>
        </p:nvGrpSpPr>
        <p:grpSpPr>
          <a:xfrm>
            <a:off x="922935" y="2191876"/>
            <a:ext cx="7162800" cy="2424113"/>
            <a:chOff x="2010332" y="2191876"/>
            <a:chExt cx="7162800" cy="242411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2010332" y="2709401"/>
              <a:ext cx="2057400" cy="404813"/>
            </a:xfrm>
            <a:prstGeom prst="rect">
              <a:avLst/>
            </a:prstGeom>
            <a:solidFill>
              <a:srgbClr val="00CCFF"/>
            </a:solidFill>
            <a:ln w="38100" algn="ctr">
              <a:solidFill>
                <a:schemeClr val="accent2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chemeClr val="tx1"/>
                  </a:solidFill>
                </a:rPr>
                <a:t>Input (plaintext)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6277532" y="2725276"/>
              <a:ext cx="2260600" cy="385763"/>
            </a:xfrm>
            <a:prstGeom prst="rect">
              <a:avLst/>
            </a:prstGeom>
            <a:solidFill>
              <a:srgbClr val="66FF33"/>
            </a:solidFill>
            <a:ln w="19050" algn="ctr">
              <a:solidFill>
                <a:srgbClr val="993300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wrap="none"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chemeClr val="tx1"/>
                  </a:solidFill>
                </a:rPr>
                <a:t>Output (ciphertext)</a:t>
              </a: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4453495" y="2687176"/>
              <a:ext cx="1425575" cy="519113"/>
            </a:xfrm>
            <a:prstGeom prst="ellipse">
              <a:avLst/>
            </a:prstGeom>
            <a:noFill/>
            <a:ln w="38100" algn="ctr">
              <a:solidFill>
                <a:srgbClr val="292929"/>
              </a:solidFill>
              <a:round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chemeClr val="tx1"/>
                  </a:solidFill>
                </a:rPr>
                <a:t>Encrypt</a:t>
              </a: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3948670" y="2941176"/>
              <a:ext cx="5334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5744132" y="2950701"/>
              <a:ext cx="5334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6277532" y="3715876"/>
              <a:ext cx="2895600" cy="385763"/>
            </a:xfrm>
            <a:prstGeom prst="rect">
              <a:avLst/>
            </a:prstGeom>
            <a:solidFill>
              <a:srgbClr val="66FF33"/>
            </a:solidFill>
            <a:ln w="19050" algn="ctr">
              <a:solidFill>
                <a:srgbClr val="993300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wrap="none"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chemeClr val="tx1"/>
                  </a:solidFill>
                </a:rPr>
                <a:t>Plaintext (same as input)</a:t>
              </a:r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4453495" y="3617451"/>
              <a:ext cx="1425575" cy="519113"/>
            </a:xfrm>
            <a:prstGeom prst="ellipse">
              <a:avLst/>
            </a:prstGeom>
            <a:noFill/>
            <a:ln w="38100" algn="ctr">
              <a:solidFill>
                <a:srgbClr val="292929"/>
              </a:solidFill>
              <a:round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>
                  <a:solidFill>
                    <a:schemeClr val="tx1"/>
                  </a:solidFill>
                </a:rPr>
                <a:t>Encrypt</a:t>
              </a: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3000932" y="3868276"/>
              <a:ext cx="1481138" cy="31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5744132" y="3880976"/>
              <a:ext cx="5334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7420532" y="3106276"/>
              <a:ext cx="0" cy="30480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 flipH="1">
              <a:off x="3000932" y="3411076"/>
              <a:ext cx="4419600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3000932" y="3411076"/>
              <a:ext cx="0" cy="45720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5744132" y="2191876"/>
              <a:ext cx="2133600" cy="366713"/>
            </a:xfrm>
            <a:prstGeom prst="rect">
              <a:avLst/>
            </a:prstGeom>
            <a:noFill/>
            <a:ln>
              <a:noFill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</a:rPr>
                <a:t>Public key (k1)</a:t>
              </a: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5515532" y="4249276"/>
              <a:ext cx="2133600" cy="366713"/>
            </a:xfrm>
            <a:prstGeom prst="rect">
              <a:avLst/>
            </a:prstGeom>
            <a:noFill/>
            <a:ln>
              <a:noFill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1"/>
                  </a:solidFill>
                </a:rPr>
                <a:t>Private key (k2)</a:t>
              </a: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H="1" flipV="1">
              <a:off x="5363132" y="4173076"/>
              <a:ext cx="228600" cy="1524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 flipH="1">
              <a:off x="5515532" y="2420476"/>
              <a:ext cx="304800" cy="228600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CBB54D5-A7FA-4A61-9E22-26F111BC6F91}"/>
              </a:ext>
            </a:extLst>
          </p:cNvPr>
          <p:cNvSpPr/>
          <p:nvPr/>
        </p:nvSpPr>
        <p:spPr>
          <a:xfrm>
            <a:off x="1630437" y="2265425"/>
            <a:ext cx="636713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Alice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E3A539A-91CA-4F5A-A4AA-3FD8FBC24252}"/>
              </a:ext>
            </a:extLst>
          </p:cNvPr>
          <p:cNvSpPr/>
          <p:nvPr/>
        </p:nvSpPr>
        <p:spPr>
          <a:xfrm>
            <a:off x="6614341" y="3294336"/>
            <a:ext cx="553357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Bob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B6030A-9008-41A9-BF22-DC5762BCFED3}"/>
              </a:ext>
            </a:extLst>
          </p:cNvPr>
          <p:cNvGrpSpPr/>
          <p:nvPr/>
        </p:nvGrpSpPr>
        <p:grpSpPr>
          <a:xfrm>
            <a:off x="217430" y="5605201"/>
            <a:ext cx="9356760" cy="923330"/>
            <a:chOff x="304055" y="5605201"/>
            <a:chExt cx="9356760" cy="92333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54BEFDD-CB45-492C-A5DF-6431CDC3F702}"/>
                </a:ext>
              </a:extLst>
            </p:cNvPr>
            <p:cNvGrpSpPr/>
            <p:nvPr/>
          </p:nvGrpSpPr>
          <p:grpSpPr>
            <a:xfrm>
              <a:off x="1000897" y="5729725"/>
              <a:ext cx="4723722" cy="672663"/>
              <a:chOff x="2399956" y="5763227"/>
              <a:chExt cx="4723722" cy="672663"/>
            </a:xfrm>
          </p:grpSpPr>
          <p:sp>
            <p:nvSpPr>
              <p:cNvPr id="21" name="Rectangle 21"/>
              <p:cNvSpPr>
                <a:spLocks noChangeArrowheads="1"/>
              </p:cNvSpPr>
              <p:nvPr/>
            </p:nvSpPr>
            <p:spPr bwMode="auto">
              <a:xfrm>
                <a:off x="2399956" y="5789559"/>
                <a:ext cx="1006336" cy="646331"/>
              </a:xfrm>
              <a:prstGeom prst="rect">
                <a:avLst/>
              </a:prstGeom>
              <a:noFill/>
              <a:ln w="28575" algn="ctr">
                <a:solidFill>
                  <a:schemeClr val="accent2"/>
                </a:solidFill>
                <a:miter lim="800000"/>
                <a:headEnd/>
                <a:tailEnd/>
              </a:ln>
              <a:effectLst>
                <a:prstShdw prst="shdw13" dist="53882" dir="13500000">
                  <a:schemeClr val="bg2">
                    <a:alpha val="50000"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003399"/>
                  </a:buClr>
                  <a:buSzPct val="70000"/>
                  <a:buFont typeface="Monotype Sorts" pitchFamily="2" charset="2"/>
                  <a:buChar char="u"/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003399"/>
                  </a:buClr>
                  <a:buSzPct val="70000"/>
                  <a:buFont typeface="Monotype Sorts" pitchFamily="2" charset="2"/>
                  <a:buChar char="u"/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003399"/>
                  </a:buClr>
                  <a:buSzPct val="70000"/>
                  <a:buFont typeface="Monotype Sorts" pitchFamily="2" charset="2"/>
                  <a:buChar char="u"/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003399"/>
                  </a:buClr>
                  <a:buSzPct val="70000"/>
                  <a:buFont typeface="Monotype Sorts" pitchFamily="2" charset="2"/>
                  <a:buChar char="u"/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 dirty="0">
                    <a:solidFill>
                      <a:schemeClr val="tx1"/>
                    </a:solidFill>
                  </a:rPr>
                  <a:t>Input doc</a:t>
                </a:r>
              </a:p>
            </p:txBody>
          </p:sp>
          <p:sp>
            <p:nvSpPr>
              <p:cNvPr id="22" name="Rectangle 22"/>
              <p:cNvSpPr>
                <a:spLocks noChangeArrowheads="1"/>
              </p:cNvSpPr>
              <p:nvPr/>
            </p:nvSpPr>
            <p:spPr bwMode="auto">
              <a:xfrm>
                <a:off x="3677671" y="5763227"/>
                <a:ext cx="1130979" cy="669925"/>
              </a:xfrm>
              <a:prstGeom prst="rect">
                <a:avLst/>
              </a:prstGeom>
              <a:noFill/>
              <a:ln w="28575" algn="ctr">
                <a:solidFill>
                  <a:schemeClr val="accent2"/>
                </a:solidFill>
                <a:miter lim="800000"/>
                <a:headEnd/>
                <a:tailEnd/>
              </a:ln>
              <a:effectLst>
                <a:prstShdw prst="shdw13" dist="53882" dir="13500000">
                  <a:schemeClr val="bg2">
                    <a:alpha val="50000"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003399"/>
                  </a:buClr>
                  <a:buSzPct val="70000"/>
                  <a:buFont typeface="Monotype Sorts" pitchFamily="2" charset="2"/>
                  <a:buChar char="u"/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003399"/>
                  </a:buClr>
                  <a:buSzPct val="70000"/>
                  <a:buFont typeface="Monotype Sorts" pitchFamily="2" charset="2"/>
                  <a:buChar char="u"/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003399"/>
                  </a:buClr>
                  <a:buSzPct val="70000"/>
                  <a:buFont typeface="Monotype Sorts" pitchFamily="2" charset="2"/>
                  <a:buChar char="u"/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003399"/>
                  </a:buClr>
                  <a:buSzPct val="70000"/>
                  <a:buFont typeface="Monotype Sorts" pitchFamily="2" charset="2"/>
                  <a:buChar char="u"/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solidFill>
                      <a:schemeClr val="tx1"/>
                    </a:solidFill>
                  </a:rPr>
                  <a:t>Hash of input</a:t>
                </a:r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5154652" y="5784654"/>
                <a:ext cx="1969026" cy="646331"/>
              </a:xfrm>
              <a:prstGeom prst="rect">
                <a:avLst/>
              </a:prstGeom>
              <a:noFill/>
              <a:ln w="28575" algn="ctr">
                <a:solidFill>
                  <a:schemeClr val="accent2"/>
                </a:solidFill>
                <a:miter lim="800000"/>
                <a:headEnd/>
                <a:tailEnd/>
              </a:ln>
              <a:effectLst>
                <a:prstShdw prst="shdw13" dist="53882" dir="13500000">
                  <a:schemeClr val="bg2">
                    <a:alpha val="50000"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003399"/>
                  </a:buClr>
                  <a:buSzPct val="70000"/>
                  <a:buFont typeface="Monotype Sorts" pitchFamily="2" charset="2"/>
                  <a:buChar char="u"/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003399"/>
                  </a:buClr>
                  <a:buSzPct val="70000"/>
                  <a:buFont typeface="Monotype Sorts" pitchFamily="2" charset="2"/>
                  <a:buChar char="u"/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003399"/>
                  </a:buClr>
                  <a:buSzPct val="70000"/>
                  <a:buFont typeface="Monotype Sorts" pitchFamily="2" charset="2"/>
                  <a:buChar char="u"/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003399"/>
                  </a:buClr>
                  <a:buSzPct val="70000"/>
                  <a:buFont typeface="Monotype Sorts" pitchFamily="2" charset="2"/>
                  <a:buChar char="u"/>
                  <a:defRPr sz="2200">
                    <a:solidFill>
                      <a:srgbClr val="993300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 dirty="0">
                    <a:solidFill>
                      <a:schemeClr val="tx1"/>
                    </a:solidFill>
                  </a:rPr>
                  <a:t>Encrypt hash with private key</a:t>
                </a:r>
              </a:p>
            </p:txBody>
          </p:sp>
          <p:sp>
            <p:nvSpPr>
              <p:cNvPr id="24" name="Line 24"/>
              <p:cNvSpPr>
                <a:spLocks noChangeShapeType="1"/>
              </p:cNvSpPr>
              <p:nvPr/>
            </p:nvSpPr>
            <p:spPr bwMode="auto">
              <a:xfrm flipV="1">
                <a:off x="3208124" y="6105878"/>
                <a:ext cx="465774" cy="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 type="triangle" w="med" len="med"/>
              </a:ln>
              <a:effectLst>
                <a:prstShdw prst="shdw13" dist="53882" dir="13500000">
                  <a:schemeClr val="bg2">
                    <a:alpha val="50000"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" name="Line 25"/>
              <p:cNvSpPr>
                <a:spLocks noChangeShapeType="1"/>
              </p:cNvSpPr>
              <p:nvPr/>
            </p:nvSpPr>
            <p:spPr bwMode="auto">
              <a:xfrm flipV="1">
                <a:off x="4676519" y="6105878"/>
                <a:ext cx="465774" cy="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 type="triangle" w="med" len="med"/>
              </a:ln>
              <a:effectLst>
                <a:prstShdw prst="shdw13" dist="53882" dir="13500000">
                  <a:schemeClr val="bg2">
                    <a:alpha val="50000"/>
                  </a:schemeClr>
                </a:prst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D929E0BC-E7D2-4F33-9E05-64FA14836D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3658" y="6066866"/>
              <a:ext cx="1620043" cy="551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B172E6-D8C1-45B4-B06B-C7470F68E246}"/>
                </a:ext>
              </a:extLst>
            </p:cNvPr>
            <p:cNvSpPr/>
            <p:nvPr/>
          </p:nvSpPr>
          <p:spPr>
            <a:xfrm>
              <a:off x="6070621" y="5605201"/>
              <a:ext cx="899733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Doc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Sig</a:t>
              </a:r>
            </a:p>
            <a:p>
              <a:r>
                <a:rPr lang="en-US" b="1" dirty="0" err="1">
                  <a:solidFill>
                    <a:srgbClr val="FF0000"/>
                  </a:solidFill>
                </a:rPr>
                <a:t>PubKey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ED17491-1556-4211-B29A-F1C62FF809B1}"/>
                </a:ext>
              </a:extLst>
            </p:cNvPr>
            <p:cNvSpPr/>
            <p:nvPr/>
          </p:nvSpPr>
          <p:spPr>
            <a:xfrm>
              <a:off x="304055" y="5880021"/>
              <a:ext cx="636713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Alice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24513DD-3AFE-4D4A-8951-F13EA6EF9A7B}"/>
                </a:ext>
              </a:extLst>
            </p:cNvPr>
            <p:cNvSpPr/>
            <p:nvPr/>
          </p:nvSpPr>
          <p:spPr>
            <a:xfrm>
              <a:off x="9107458" y="5908266"/>
              <a:ext cx="55335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Bob</a:t>
              </a:r>
            </a:p>
          </p:txBody>
        </p:sp>
        <p:sp>
          <p:nvSpPr>
            <p:cNvPr id="35" name="Rectangle 23">
              <a:extLst>
                <a:ext uri="{FF2B5EF4-FFF2-40B4-BE49-F238E27FC236}">
                  <a16:creationId xmlns:a16="http://schemas.microsoft.com/office/drawing/2014/main" id="{3CAF87F3-343D-4AE5-AB8B-861D0537B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3459" y="5756056"/>
              <a:ext cx="1629082" cy="646331"/>
            </a:xfrm>
            <a:prstGeom prst="rect">
              <a:avLst/>
            </a:prstGeom>
            <a:noFill/>
            <a:ln w="28575" algn="ctr">
              <a:solidFill>
                <a:schemeClr val="accent2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dirty="0">
                  <a:solidFill>
                    <a:schemeClr val="tx1"/>
                  </a:solidFill>
                </a:rPr>
                <a:t>1 =? V(doc, sig, </a:t>
              </a:r>
              <a:r>
                <a:rPr lang="en-US" altLang="en-US" sz="1800" b="1" dirty="0" err="1">
                  <a:solidFill>
                    <a:schemeClr val="tx1"/>
                  </a:solidFill>
                </a:rPr>
                <a:t>pubKey</a:t>
              </a:r>
              <a:r>
                <a:rPr lang="en-US" altLang="en-US" sz="1800" b="1" dirty="0">
                  <a:solidFill>
                    <a:schemeClr val="tx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108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Cryptographic Basic – Large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5"/>
            <a:ext cx="11818375" cy="1618226"/>
          </a:xfrm>
        </p:spPr>
        <p:txBody>
          <a:bodyPr/>
          <a:lstStyle/>
          <a:p>
            <a:r>
              <a:rPr lang="en-US" altLang="en-US" dirty="0"/>
              <a:t>Find a particular 256 bit (32 byte) number</a:t>
            </a:r>
          </a:p>
          <a:p>
            <a:r>
              <a:rPr lang="en-US" altLang="en-US" dirty="0"/>
              <a:t>Enumerate all numbers (finite) @ 1 billion/sec (1GHz)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Group 83"/>
          <p:cNvGraphicFramePr>
            <a:graphicFrameLocks/>
          </p:cNvGraphicFramePr>
          <p:nvPr>
            <p:extLst/>
          </p:nvPr>
        </p:nvGraphicFramePr>
        <p:xfrm>
          <a:off x="1587500" y="2301479"/>
          <a:ext cx="9550400" cy="4054871"/>
        </p:xfrm>
        <a:graphic>
          <a:graphicData uri="http://schemas.openxmlformats.org/drawingml/2006/table">
            <a:tbl>
              <a:tblPr/>
              <a:tblGrid>
                <a:gridCol w="718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3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8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43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billion = giga 10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9            1,073,741,824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 sec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6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40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 trillion = tera 10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12   1,099,511,627,776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18 mins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109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50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1,125,899,906,842,620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13 days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43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1,152,921,504,606,850,000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36 years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312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90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1*10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27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39 billion years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636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128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3*10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38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10 million-trillion years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143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256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1*10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77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3*10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60 years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1983" y="6324084"/>
            <a:ext cx="5967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/>
              <a:t>Total Number of Atoms on Earth: </a:t>
            </a:r>
            <a:r>
              <a:rPr lang="en-US" altLang="en-US" sz="2800" b="1" dirty="0">
                <a:solidFill>
                  <a:srgbClr val="FF0000"/>
                </a:solidFill>
              </a:rPr>
              <a:t>2^160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35453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9592</TotalTime>
  <Words>2285</Words>
  <Application>Microsoft Office PowerPoint</Application>
  <PresentationFormat>Widescreen</PresentationFormat>
  <Paragraphs>630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新細明體</vt:lpstr>
      <vt:lpstr>宋体</vt:lpstr>
      <vt:lpstr>微软雅黑</vt:lpstr>
      <vt:lpstr>等线</vt:lpstr>
      <vt:lpstr>等线 Light</vt:lpstr>
      <vt:lpstr>Agency FB</vt:lpstr>
      <vt:lpstr>Arial</vt:lpstr>
      <vt:lpstr>Arial Black</vt:lpstr>
      <vt:lpstr>Calibri</vt:lpstr>
      <vt:lpstr>Calibri Light</vt:lpstr>
      <vt:lpstr>Times New Roman</vt:lpstr>
      <vt:lpstr>Wingdings</vt:lpstr>
      <vt:lpstr>Office Theme</vt:lpstr>
      <vt:lpstr>区块链应用及 物联网</vt:lpstr>
      <vt:lpstr>区块链演化史</vt:lpstr>
      <vt:lpstr>国内外比特币新闻</vt:lpstr>
      <vt:lpstr>Introduction</vt:lpstr>
      <vt:lpstr>Introduction</vt:lpstr>
      <vt:lpstr>Outline</vt:lpstr>
      <vt:lpstr>Cryptographic Basics - Digital Signatures</vt:lpstr>
      <vt:lpstr>Cryptographic Basics - Asymmetric encryption</vt:lpstr>
      <vt:lpstr>Cryptographic Basic – Large Numbers</vt:lpstr>
      <vt:lpstr>Cryptographic Basics - Hash</vt:lpstr>
      <vt:lpstr>Cryptographic Introduction</vt:lpstr>
      <vt:lpstr>Mining</vt:lpstr>
      <vt:lpstr>Mining</vt:lpstr>
      <vt:lpstr>Blockchain</vt:lpstr>
      <vt:lpstr>Blockchain – Longest Chain Competition</vt:lpstr>
      <vt:lpstr>Block Header Hash Relations</vt:lpstr>
      <vt:lpstr>Blockchain with transaction</vt:lpstr>
      <vt:lpstr>Blockchain info</vt:lpstr>
      <vt:lpstr>Transactions</vt:lpstr>
      <vt:lpstr>Transactions</vt:lpstr>
      <vt:lpstr>Authentication</vt:lpstr>
      <vt:lpstr>Balance Calculation</vt:lpstr>
      <vt:lpstr>Real Transactions</vt:lpstr>
      <vt:lpstr>Transaction Types</vt:lpstr>
      <vt:lpstr>Transactions in more detail</vt:lpstr>
      <vt:lpstr>Transaction and Ledger</vt:lpstr>
      <vt:lpstr>Transaction Verification</vt:lpstr>
      <vt:lpstr>User info &amp; Security</vt:lpstr>
      <vt:lpstr>Double Spending Prevention</vt:lpstr>
      <vt:lpstr>Recap</vt:lpstr>
      <vt:lpstr>区块链应用</vt:lpstr>
      <vt:lpstr>农产品出厂全过程</vt:lpstr>
      <vt:lpstr>Specific Applications</vt:lpstr>
      <vt:lpstr>比特币（区块键1.0）小结</vt:lpstr>
      <vt:lpstr>Summery</vt:lpstr>
      <vt:lpstr>Q &amp; A</vt:lpstr>
      <vt:lpstr>References</vt:lpstr>
      <vt:lpstr>Recap: Blockchain with transaction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Bitcoin Works Under the Hood</dc:title>
  <dc:creator>awu</dc:creator>
  <cp:lastModifiedBy>awu</cp:lastModifiedBy>
  <cp:revision>374</cp:revision>
  <dcterms:created xsi:type="dcterms:W3CDTF">2017-05-28T02:47:33Z</dcterms:created>
  <dcterms:modified xsi:type="dcterms:W3CDTF">2017-06-07T07:06:03Z</dcterms:modified>
</cp:coreProperties>
</file>